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257" r:id="rId3"/>
    <p:sldId id="258" r:id="rId4"/>
    <p:sldId id="260" r:id="rId5"/>
    <p:sldId id="261" r:id="rId6"/>
    <p:sldId id="262" r:id="rId7"/>
    <p:sldId id="542" r:id="rId8"/>
    <p:sldId id="523" r:id="rId9"/>
    <p:sldId id="265" r:id="rId10"/>
    <p:sldId id="266" r:id="rId11"/>
    <p:sldId id="267" r:id="rId12"/>
    <p:sldId id="268" r:id="rId13"/>
    <p:sldId id="269" r:id="rId14"/>
    <p:sldId id="270" r:id="rId15"/>
    <p:sldId id="271" r:id="rId16"/>
    <p:sldId id="550" r:id="rId17"/>
    <p:sldId id="551" r:id="rId18"/>
    <p:sldId id="552" r:id="rId19"/>
    <p:sldId id="273" r:id="rId20"/>
    <p:sldId id="341" r:id="rId21"/>
    <p:sldId id="272" r:id="rId22"/>
    <p:sldId id="275" r:id="rId23"/>
    <p:sldId id="276" r:id="rId24"/>
    <p:sldId id="563" r:id="rId25"/>
    <p:sldId id="564" r:id="rId26"/>
    <p:sldId id="342" r:id="rId27"/>
    <p:sldId id="566" r:id="rId28"/>
    <p:sldId id="565" r:id="rId29"/>
    <p:sldId id="289" r:id="rId30"/>
    <p:sldId id="561" r:id="rId31"/>
    <p:sldId id="284" r:id="rId32"/>
    <p:sldId id="452" r:id="rId33"/>
    <p:sldId id="553" r:id="rId34"/>
    <p:sldId id="554" r:id="rId35"/>
    <p:sldId id="286" r:id="rId36"/>
    <p:sldId id="555" r:id="rId37"/>
    <p:sldId id="352" r:id="rId38"/>
    <p:sldId id="290" r:id="rId39"/>
    <p:sldId id="335" r:id="rId40"/>
    <p:sldId id="557" r:id="rId41"/>
    <p:sldId id="334" r:id="rId42"/>
    <p:sldId id="556" r:id="rId43"/>
    <p:sldId id="350" r:id="rId44"/>
    <p:sldId id="288" r:id="rId45"/>
    <p:sldId id="574" r:id="rId46"/>
    <p:sldId id="292" r:id="rId47"/>
    <p:sldId id="293" r:id="rId48"/>
    <p:sldId id="347" r:id="rId49"/>
    <p:sldId id="320" r:id="rId50"/>
    <p:sldId id="573" r:id="rId51"/>
    <p:sldId id="543" r:id="rId52"/>
    <p:sldId id="294" r:id="rId53"/>
    <p:sldId id="315" r:id="rId54"/>
    <p:sldId id="336" r:id="rId55"/>
    <p:sldId id="296" r:id="rId56"/>
    <p:sldId id="298" r:id="rId57"/>
    <p:sldId id="540" r:id="rId58"/>
    <p:sldId id="299" r:id="rId59"/>
    <p:sldId id="323" r:id="rId60"/>
    <p:sldId id="328" r:id="rId61"/>
    <p:sldId id="559" r:id="rId62"/>
    <p:sldId id="558" r:id="rId63"/>
    <p:sldId id="562" r:id="rId64"/>
    <p:sldId id="358" r:id="rId65"/>
    <p:sldId id="544" r:id="rId66"/>
    <p:sldId id="360" r:id="rId67"/>
    <p:sldId id="545" r:id="rId68"/>
    <p:sldId id="362" r:id="rId69"/>
    <p:sldId id="567" r:id="rId70"/>
    <p:sldId id="570" r:id="rId71"/>
    <p:sldId id="568" r:id="rId72"/>
    <p:sldId id="569" r:id="rId73"/>
    <p:sldId id="571" r:id="rId74"/>
    <p:sldId id="572" r:id="rId75"/>
    <p:sldId id="560" r:id="rId76"/>
    <p:sldId id="546" r:id="rId77"/>
    <p:sldId id="547" r:id="rId78"/>
    <p:sldId id="541" r:id="rId79"/>
    <p:sldId id="548" r:id="rId80"/>
    <p:sldId id="549" r:id="rId81"/>
  </p:sldIdLst>
  <p:sldSz cx="9144000" cy="6858000" type="screen4x3"/>
  <p:notesSz cx="6797675" cy="9929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chelo@usal.es" initials="a" lastIdx="1" clrIdx="0">
    <p:extLst>
      <p:ext uri="{19B8F6BF-5375-455C-9EA6-DF929625EA0E}">
        <p15:presenceInfo xmlns:p15="http://schemas.microsoft.com/office/powerpoint/2012/main" userId="avchelo@usa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448C3-4183-4F65-855D-3AB6CB9A22A6}" v="16" dt="2021-09-25T12:15:38.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5" autoAdjust="0"/>
    <p:restoredTop sz="94660"/>
  </p:normalViewPr>
  <p:slideViewPr>
    <p:cSldViewPr snapToGrid="0">
      <p:cViewPr varScale="1">
        <p:scale>
          <a:sx n="115" d="100"/>
          <a:sy n="115" d="100"/>
        </p:scale>
        <p:origin x="12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34699712085" userId="5cd043cf381d18c4" providerId="LiveId" clId="{5E2448C3-4183-4F65-855D-3AB6CB9A22A6}"/>
    <pc:docChg chg="custSel addSld delSld modSld">
      <pc:chgData name="34699712085" userId="5cd043cf381d18c4" providerId="LiveId" clId="{5E2448C3-4183-4F65-855D-3AB6CB9A22A6}" dt="2021-09-25T12:19:56.705" v="395" actId="20577"/>
      <pc:docMkLst>
        <pc:docMk/>
      </pc:docMkLst>
      <pc:sldChg chg="modSp mod">
        <pc:chgData name="34699712085" userId="5cd043cf381d18c4" providerId="LiveId" clId="{5E2448C3-4183-4F65-855D-3AB6CB9A22A6}" dt="2021-09-25T11:44:03.617" v="2" actId="14100"/>
        <pc:sldMkLst>
          <pc:docMk/>
          <pc:sldMk cId="3162542580" sldId="258"/>
        </pc:sldMkLst>
        <pc:spChg chg="mod">
          <ac:chgData name="34699712085" userId="5cd043cf381d18c4" providerId="LiveId" clId="{5E2448C3-4183-4F65-855D-3AB6CB9A22A6}" dt="2021-09-25T11:43:51.373" v="1" actId="255"/>
          <ac:spMkLst>
            <pc:docMk/>
            <pc:sldMk cId="3162542580" sldId="258"/>
            <ac:spMk id="5" creationId="{00000000-0000-0000-0000-000000000000}"/>
          </ac:spMkLst>
        </pc:spChg>
        <pc:spChg chg="mod">
          <ac:chgData name="34699712085" userId="5cd043cf381d18c4" providerId="LiveId" clId="{5E2448C3-4183-4F65-855D-3AB6CB9A22A6}" dt="2021-09-25T11:43:35.871" v="0" actId="6549"/>
          <ac:spMkLst>
            <pc:docMk/>
            <pc:sldMk cId="3162542580" sldId="258"/>
            <ac:spMk id="6" creationId="{00000000-0000-0000-0000-000000000000}"/>
          </ac:spMkLst>
        </pc:spChg>
        <pc:picChg chg="mod">
          <ac:chgData name="34699712085" userId="5cd043cf381d18c4" providerId="LiveId" clId="{5E2448C3-4183-4F65-855D-3AB6CB9A22A6}" dt="2021-09-25T11:44:03.617" v="2" actId="14100"/>
          <ac:picMkLst>
            <pc:docMk/>
            <pc:sldMk cId="3162542580" sldId="258"/>
            <ac:picMk id="2" creationId="{00000000-0000-0000-0000-000000000000}"/>
          </ac:picMkLst>
        </pc:picChg>
      </pc:sldChg>
      <pc:sldChg chg="modSp mod">
        <pc:chgData name="34699712085" userId="5cd043cf381d18c4" providerId="LiveId" clId="{5E2448C3-4183-4F65-855D-3AB6CB9A22A6}" dt="2021-09-25T11:47:51.073" v="174" actId="5793"/>
        <pc:sldMkLst>
          <pc:docMk/>
          <pc:sldMk cId="2635972716" sldId="261"/>
        </pc:sldMkLst>
        <pc:spChg chg="mod">
          <ac:chgData name="34699712085" userId="5cd043cf381d18c4" providerId="LiveId" clId="{5E2448C3-4183-4F65-855D-3AB6CB9A22A6}" dt="2021-09-25T11:47:51.073" v="174" actId="5793"/>
          <ac:spMkLst>
            <pc:docMk/>
            <pc:sldMk cId="2635972716" sldId="261"/>
            <ac:spMk id="3" creationId="{00000000-0000-0000-0000-000000000000}"/>
          </ac:spMkLst>
        </pc:spChg>
        <pc:picChg chg="mod">
          <ac:chgData name="34699712085" userId="5cd043cf381d18c4" providerId="LiveId" clId="{5E2448C3-4183-4F65-855D-3AB6CB9A22A6}" dt="2021-09-25T11:47:19.746" v="160" actId="14100"/>
          <ac:picMkLst>
            <pc:docMk/>
            <pc:sldMk cId="2635972716" sldId="261"/>
            <ac:picMk id="4" creationId="{00000000-0000-0000-0000-000000000000}"/>
          </ac:picMkLst>
        </pc:picChg>
      </pc:sldChg>
      <pc:sldChg chg="addSp modSp mod">
        <pc:chgData name="34699712085" userId="5cd043cf381d18c4" providerId="LiveId" clId="{5E2448C3-4183-4F65-855D-3AB6CB9A22A6}" dt="2021-09-25T11:50:30.753" v="182" actId="1076"/>
        <pc:sldMkLst>
          <pc:docMk/>
          <pc:sldMk cId="3793051805" sldId="262"/>
        </pc:sldMkLst>
        <pc:spChg chg="mod">
          <ac:chgData name="34699712085" userId="5cd043cf381d18c4" providerId="LiveId" clId="{5E2448C3-4183-4F65-855D-3AB6CB9A22A6}" dt="2021-09-25T11:50:18.932" v="181" actId="255"/>
          <ac:spMkLst>
            <pc:docMk/>
            <pc:sldMk cId="3793051805" sldId="262"/>
            <ac:spMk id="3" creationId="{00000000-0000-0000-0000-000000000000}"/>
          </ac:spMkLst>
        </pc:spChg>
        <pc:picChg chg="add mod">
          <ac:chgData name="34699712085" userId="5cd043cf381d18c4" providerId="LiveId" clId="{5E2448C3-4183-4F65-855D-3AB6CB9A22A6}" dt="2021-09-25T11:50:30.753" v="182" actId="1076"/>
          <ac:picMkLst>
            <pc:docMk/>
            <pc:sldMk cId="3793051805" sldId="262"/>
            <ac:picMk id="4" creationId="{26B79E84-13A4-4638-9B99-EE447D8895CC}"/>
          </ac:picMkLst>
        </pc:picChg>
      </pc:sldChg>
      <pc:sldChg chg="del">
        <pc:chgData name="34699712085" userId="5cd043cf381d18c4" providerId="LiveId" clId="{5E2448C3-4183-4F65-855D-3AB6CB9A22A6}" dt="2021-09-25T11:51:11.598" v="184" actId="2696"/>
        <pc:sldMkLst>
          <pc:docMk/>
          <pc:sldMk cId="638637026" sldId="263"/>
        </pc:sldMkLst>
      </pc:sldChg>
      <pc:sldChg chg="del">
        <pc:chgData name="34699712085" userId="5cd043cf381d18c4" providerId="LiveId" clId="{5E2448C3-4183-4F65-855D-3AB6CB9A22A6}" dt="2021-09-25T11:50:46.297" v="183" actId="2696"/>
        <pc:sldMkLst>
          <pc:docMk/>
          <pc:sldMk cId="2005000533" sldId="264"/>
        </pc:sldMkLst>
      </pc:sldChg>
      <pc:sldChg chg="modSp mod">
        <pc:chgData name="34699712085" userId="5cd043cf381d18c4" providerId="LiveId" clId="{5E2448C3-4183-4F65-855D-3AB6CB9A22A6}" dt="2021-09-25T11:55:01.229" v="280" actId="1076"/>
        <pc:sldMkLst>
          <pc:docMk/>
          <pc:sldMk cId="431443137" sldId="265"/>
        </pc:sldMkLst>
        <pc:picChg chg="mod">
          <ac:chgData name="34699712085" userId="5cd043cf381d18c4" providerId="LiveId" clId="{5E2448C3-4183-4F65-855D-3AB6CB9A22A6}" dt="2021-09-25T11:54:58.429" v="279" actId="1076"/>
          <ac:picMkLst>
            <pc:docMk/>
            <pc:sldMk cId="431443137" sldId="265"/>
            <ac:picMk id="4" creationId="{00000000-0000-0000-0000-000000000000}"/>
          </ac:picMkLst>
        </pc:picChg>
        <pc:picChg chg="mod">
          <ac:chgData name="34699712085" userId="5cd043cf381d18c4" providerId="LiveId" clId="{5E2448C3-4183-4F65-855D-3AB6CB9A22A6}" dt="2021-09-25T11:54:41.891" v="274" actId="1076"/>
          <ac:picMkLst>
            <pc:docMk/>
            <pc:sldMk cId="431443137" sldId="265"/>
            <ac:picMk id="7" creationId="{00000000-0000-0000-0000-000000000000}"/>
          </ac:picMkLst>
        </pc:picChg>
        <pc:picChg chg="mod">
          <ac:chgData name="34699712085" userId="5cd043cf381d18c4" providerId="LiveId" clId="{5E2448C3-4183-4F65-855D-3AB6CB9A22A6}" dt="2021-09-25T11:55:01.229" v="280" actId="1076"/>
          <ac:picMkLst>
            <pc:docMk/>
            <pc:sldMk cId="431443137" sldId="265"/>
            <ac:picMk id="8" creationId="{00000000-0000-0000-0000-000000000000}"/>
          </ac:picMkLst>
        </pc:picChg>
        <pc:picChg chg="mod">
          <ac:chgData name="34699712085" userId="5cd043cf381d18c4" providerId="LiveId" clId="{5E2448C3-4183-4F65-855D-3AB6CB9A22A6}" dt="2021-09-25T11:54:55.371" v="278" actId="1076"/>
          <ac:picMkLst>
            <pc:docMk/>
            <pc:sldMk cId="431443137" sldId="265"/>
            <ac:picMk id="11" creationId="{00000000-0000-0000-0000-000000000000}"/>
          </ac:picMkLst>
        </pc:picChg>
        <pc:picChg chg="mod">
          <ac:chgData name="34699712085" userId="5cd043cf381d18c4" providerId="LiveId" clId="{5E2448C3-4183-4F65-855D-3AB6CB9A22A6}" dt="2021-09-25T11:54:49.502" v="276" actId="14100"/>
          <ac:picMkLst>
            <pc:docMk/>
            <pc:sldMk cId="431443137" sldId="265"/>
            <ac:picMk id="12" creationId="{00000000-0000-0000-0000-000000000000}"/>
          </ac:picMkLst>
        </pc:picChg>
      </pc:sldChg>
      <pc:sldChg chg="modSp mod">
        <pc:chgData name="34699712085" userId="5cd043cf381d18c4" providerId="LiveId" clId="{5E2448C3-4183-4F65-855D-3AB6CB9A22A6}" dt="2021-09-25T11:55:48.606" v="286" actId="20577"/>
        <pc:sldMkLst>
          <pc:docMk/>
          <pc:sldMk cId="2908744092" sldId="266"/>
        </pc:sldMkLst>
        <pc:spChg chg="mod">
          <ac:chgData name="34699712085" userId="5cd043cf381d18c4" providerId="LiveId" clId="{5E2448C3-4183-4F65-855D-3AB6CB9A22A6}" dt="2021-09-25T11:55:48.606" v="286" actId="20577"/>
          <ac:spMkLst>
            <pc:docMk/>
            <pc:sldMk cId="2908744092" sldId="266"/>
            <ac:spMk id="3" creationId="{00000000-0000-0000-0000-000000000000}"/>
          </ac:spMkLst>
        </pc:spChg>
      </pc:sldChg>
      <pc:sldChg chg="modSp mod">
        <pc:chgData name="34699712085" userId="5cd043cf381d18c4" providerId="LiveId" clId="{5E2448C3-4183-4F65-855D-3AB6CB9A22A6}" dt="2021-09-25T11:56:40.200" v="292" actId="20577"/>
        <pc:sldMkLst>
          <pc:docMk/>
          <pc:sldMk cId="1467014899" sldId="271"/>
        </pc:sldMkLst>
        <pc:spChg chg="mod">
          <ac:chgData name="34699712085" userId="5cd043cf381d18c4" providerId="LiveId" clId="{5E2448C3-4183-4F65-855D-3AB6CB9A22A6}" dt="2021-09-25T11:56:40.200" v="292" actId="20577"/>
          <ac:spMkLst>
            <pc:docMk/>
            <pc:sldMk cId="1467014899" sldId="271"/>
            <ac:spMk id="3" creationId="{00000000-0000-0000-0000-000000000000}"/>
          </ac:spMkLst>
        </pc:spChg>
      </pc:sldChg>
      <pc:sldChg chg="del">
        <pc:chgData name="34699712085" userId="5cd043cf381d18c4" providerId="LiveId" clId="{5E2448C3-4183-4F65-855D-3AB6CB9A22A6}" dt="2021-09-25T11:57:49.440" v="293" actId="2696"/>
        <pc:sldMkLst>
          <pc:docMk/>
          <pc:sldMk cId="290137625" sldId="282"/>
        </pc:sldMkLst>
      </pc:sldChg>
      <pc:sldChg chg="del">
        <pc:chgData name="34699712085" userId="5cd043cf381d18c4" providerId="LiveId" clId="{5E2448C3-4183-4F65-855D-3AB6CB9A22A6}" dt="2021-09-25T12:00:43.225" v="297" actId="2696"/>
        <pc:sldMkLst>
          <pc:docMk/>
          <pc:sldMk cId="2892264644" sldId="285"/>
        </pc:sldMkLst>
      </pc:sldChg>
      <pc:sldChg chg="del">
        <pc:chgData name="34699712085" userId="5cd043cf381d18c4" providerId="LiveId" clId="{5E2448C3-4183-4F65-855D-3AB6CB9A22A6}" dt="2021-09-25T12:05:38.311" v="298" actId="2696"/>
        <pc:sldMkLst>
          <pc:docMk/>
          <pc:sldMk cId="2187890616" sldId="291"/>
        </pc:sldMkLst>
      </pc:sldChg>
      <pc:sldChg chg="addSp delSp modSp mod">
        <pc:chgData name="34699712085" userId="5cd043cf381d18c4" providerId="LiveId" clId="{5E2448C3-4183-4F65-855D-3AB6CB9A22A6}" dt="2021-09-25T12:11:47.970" v="306" actId="22"/>
        <pc:sldMkLst>
          <pc:docMk/>
          <pc:sldMk cId="1121361366" sldId="298"/>
        </pc:sldMkLst>
        <pc:spChg chg="add del mod">
          <ac:chgData name="34699712085" userId="5cd043cf381d18c4" providerId="LiveId" clId="{5E2448C3-4183-4F65-855D-3AB6CB9A22A6}" dt="2021-09-25T12:11:47.970" v="306" actId="22"/>
          <ac:spMkLst>
            <pc:docMk/>
            <pc:sldMk cId="1121361366" sldId="298"/>
            <ac:spMk id="5" creationId="{12E08767-E6B6-4557-990C-68DFA2B7D20E}"/>
          </ac:spMkLst>
        </pc:spChg>
        <pc:picChg chg="del">
          <ac:chgData name="34699712085" userId="5cd043cf381d18c4" providerId="LiveId" clId="{5E2448C3-4183-4F65-855D-3AB6CB9A22A6}" dt="2021-09-25T12:10:40.890" v="305" actId="21"/>
          <ac:picMkLst>
            <pc:docMk/>
            <pc:sldMk cId="1121361366" sldId="298"/>
            <ac:picMk id="4" creationId="{00000000-0000-0000-0000-000000000000}"/>
          </ac:picMkLst>
        </pc:picChg>
        <pc:picChg chg="add mod ord">
          <ac:chgData name="34699712085" userId="5cd043cf381d18c4" providerId="LiveId" clId="{5E2448C3-4183-4F65-855D-3AB6CB9A22A6}" dt="2021-09-25T12:11:47.970" v="306" actId="22"/>
          <ac:picMkLst>
            <pc:docMk/>
            <pc:sldMk cId="1121361366" sldId="298"/>
            <ac:picMk id="7" creationId="{CC9C34A8-7E5D-4468-94DF-0ACCA0ABD6BB}"/>
          </ac:picMkLst>
        </pc:picChg>
      </pc:sldChg>
      <pc:sldChg chg="modSp mod">
        <pc:chgData name="34699712085" userId="5cd043cf381d18c4" providerId="LiveId" clId="{5E2448C3-4183-4F65-855D-3AB6CB9A22A6}" dt="2021-09-25T12:19:56.705" v="395" actId="20577"/>
        <pc:sldMkLst>
          <pc:docMk/>
          <pc:sldMk cId="2625871763" sldId="300"/>
        </pc:sldMkLst>
        <pc:spChg chg="mod">
          <ac:chgData name="34699712085" userId="5cd043cf381d18c4" providerId="LiveId" clId="{5E2448C3-4183-4F65-855D-3AB6CB9A22A6}" dt="2021-09-25T12:19:56.705" v="395" actId="20577"/>
          <ac:spMkLst>
            <pc:docMk/>
            <pc:sldMk cId="2625871763" sldId="300"/>
            <ac:spMk id="2" creationId="{00000000-0000-0000-0000-000000000000}"/>
          </ac:spMkLst>
        </pc:spChg>
      </pc:sldChg>
      <pc:sldChg chg="del">
        <pc:chgData name="34699712085" userId="5cd043cf381d18c4" providerId="LiveId" clId="{5E2448C3-4183-4F65-855D-3AB6CB9A22A6}" dt="2021-09-25T11:54:28.237" v="272" actId="2696"/>
        <pc:sldMkLst>
          <pc:docMk/>
          <pc:sldMk cId="2252966141" sldId="329"/>
        </pc:sldMkLst>
      </pc:sldChg>
      <pc:sldChg chg="addSp delSp modSp mod">
        <pc:chgData name="34699712085" userId="5cd043cf381d18c4" providerId="LiveId" clId="{5E2448C3-4183-4F65-855D-3AB6CB9A22A6}" dt="2021-09-25T12:15:53.821" v="342" actId="21"/>
        <pc:sldMkLst>
          <pc:docMk/>
          <pc:sldMk cId="1789245384" sldId="348"/>
        </pc:sldMkLst>
        <pc:spChg chg="add del mod">
          <ac:chgData name="34699712085" userId="5cd043cf381d18c4" providerId="LiveId" clId="{5E2448C3-4183-4F65-855D-3AB6CB9A22A6}" dt="2021-09-25T12:15:53.821" v="342" actId="21"/>
          <ac:spMkLst>
            <pc:docMk/>
            <pc:sldMk cId="1789245384" sldId="348"/>
            <ac:spMk id="6" creationId="{BAB4A41B-C8C3-4B0B-8B00-B467186A553E}"/>
          </ac:spMkLst>
        </pc:spChg>
        <pc:picChg chg="del mod">
          <ac:chgData name="34699712085" userId="5cd043cf381d18c4" providerId="LiveId" clId="{5E2448C3-4183-4F65-855D-3AB6CB9A22A6}" dt="2021-09-25T12:14:10.296" v="316" actId="21"/>
          <ac:picMkLst>
            <pc:docMk/>
            <pc:sldMk cId="1789245384" sldId="348"/>
            <ac:picMk id="4" creationId="{00000000-0000-0000-0000-000000000000}"/>
          </ac:picMkLst>
        </pc:picChg>
        <pc:picChg chg="add del mod">
          <ac:chgData name="34699712085" userId="5cd043cf381d18c4" providerId="LiveId" clId="{5E2448C3-4183-4F65-855D-3AB6CB9A22A6}" dt="2021-09-25T12:15:38.595" v="331" actId="1076"/>
          <ac:picMkLst>
            <pc:docMk/>
            <pc:sldMk cId="1789245384" sldId="348"/>
            <ac:picMk id="5" creationId="{E7129C1F-9880-493A-8F0A-68D23E34FA92}"/>
          </ac:picMkLst>
        </pc:picChg>
      </pc:sldChg>
      <pc:sldChg chg="del">
        <pc:chgData name="34699712085" userId="5cd043cf381d18c4" providerId="LiveId" clId="{5E2448C3-4183-4F65-855D-3AB6CB9A22A6}" dt="2021-09-25T12:08:09.949" v="300" actId="2696"/>
        <pc:sldMkLst>
          <pc:docMk/>
          <pc:sldMk cId="3296975744" sldId="354"/>
        </pc:sldMkLst>
      </pc:sldChg>
      <pc:sldChg chg="del">
        <pc:chgData name="34699712085" userId="5cd043cf381d18c4" providerId="LiveId" clId="{5E2448C3-4183-4F65-855D-3AB6CB9A22A6}" dt="2021-09-25T12:08:16.472" v="301" actId="2696"/>
        <pc:sldMkLst>
          <pc:docMk/>
          <pc:sldMk cId="714289970" sldId="355"/>
        </pc:sldMkLst>
      </pc:sldChg>
      <pc:sldChg chg="del">
        <pc:chgData name="34699712085" userId="5cd043cf381d18c4" providerId="LiveId" clId="{5E2448C3-4183-4F65-855D-3AB6CB9A22A6}" dt="2021-09-25T12:19:35.615" v="353" actId="2696"/>
        <pc:sldMkLst>
          <pc:docMk/>
          <pc:sldMk cId="3068583811" sldId="364"/>
        </pc:sldMkLst>
      </pc:sldChg>
      <pc:sldChg chg="add">
        <pc:chgData name="34699712085" userId="5cd043cf381d18c4" providerId="LiveId" clId="{5E2448C3-4183-4F65-855D-3AB6CB9A22A6}" dt="2021-09-25T12:00:30.542" v="296"/>
        <pc:sldMkLst>
          <pc:docMk/>
          <pc:sldMk cId="0" sldId="452"/>
        </pc:sldMkLst>
      </pc:sldChg>
      <pc:sldChg chg="add">
        <pc:chgData name="34699712085" userId="5cd043cf381d18c4" providerId="LiveId" clId="{5E2448C3-4183-4F65-855D-3AB6CB9A22A6}" dt="2021-09-25T11:58:24.725" v="294"/>
        <pc:sldMkLst>
          <pc:docMk/>
          <pc:sldMk cId="0" sldId="472"/>
        </pc:sldMkLst>
      </pc:sldChg>
      <pc:sldChg chg="add">
        <pc:chgData name="34699712085" userId="5cd043cf381d18c4" providerId="LiveId" clId="{5E2448C3-4183-4F65-855D-3AB6CB9A22A6}" dt="2021-09-25T12:07:23.162" v="299"/>
        <pc:sldMkLst>
          <pc:docMk/>
          <pc:sldMk cId="0" sldId="511"/>
        </pc:sldMkLst>
      </pc:sldChg>
      <pc:sldChg chg="addSp modSp add mod">
        <pc:chgData name="34699712085" userId="5cd043cf381d18c4" providerId="LiveId" clId="{5E2448C3-4183-4F65-855D-3AB6CB9A22A6}" dt="2021-09-25T11:54:18.992" v="271" actId="6549"/>
        <pc:sldMkLst>
          <pc:docMk/>
          <pc:sldMk cId="0" sldId="523"/>
        </pc:sldMkLst>
        <pc:spChg chg="mod">
          <ac:chgData name="34699712085" userId="5cd043cf381d18c4" providerId="LiveId" clId="{5E2448C3-4183-4F65-855D-3AB6CB9A22A6}" dt="2021-09-25T11:51:54.964" v="188" actId="1076"/>
          <ac:spMkLst>
            <pc:docMk/>
            <pc:sldMk cId="0" sldId="523"/>
            <ac:spMk id="3" creationId="{B7A01F7B-39E4-43B0-B28B-029865C91184}"/>
          </ac:spMkLst>
        </pc:spChg>
        <pc:spChg chg="add mod">
          <ac:chgData name="34699712085" userId="5cd043cf381d18c4" providerId="LiveId" clId="{5E2448C3-4183-4F65-855D-3AB6CB9A22A6}" dt="2021-09-25T11:54:18.992" v="271" actId="6549"/>
          <ac:spMkLst>
            <pc:docMk/>
            <pc:sldMk cId="0" sldId="523"/>
            <ac:spMk id="6" creationId="{84665F79-4198-4DBD-B1E9-5732CFB146E2}"/>
          </ac:spMkLst>
        </pc:spChg>
        <pc:spChg chg="mod">
          <ac:chgData name="34699712085" userId="5cd043cf381d18c4" providerId="LiveId" clId="{5E2448C3-4183-4F65-855D-3AB6CB9A22A6}" dt="2021-09-25T11:51:44.700" v="186" actId="1076"/>
          <ac:spMkLst>
            <pc:docMk/>
            <pc:sldMk cId="0" sldId="523"/>
            <ac:spMk id="25602" creationId="{34D65FD3-6107-4CFA-8E60-8369E3CDB3EF}"/>
          </ac:spMkLst>
        </pc:spChg>
        <pc:picChg chg="mod">
          <ac:chgData name="34699712085" userId="5cd043cf381d18c4" providerId="LiveId" clId="{5E2448C3-4183-4F65-855D-3AB6CB9A22A6}" dt="2021-09-25T11:52:00.903" v="190" actId="1076"/>
          <ac:picMkLst>
            <pc:docMk/>
            <pc:sldMk cId="0" sldId="523"/>
            <ac:picMk id="25604" creationId="{FACADF57-F27A-4970-A4B2-EF2D8AB62918}"/>
          </ac:picMkLst>
        </pc:picChg>
      </pc:sldChg>
      <pc:sldChg chg="add">
        <pc:chgData name="34699712085" userId="5cd043cf381d18c4" providerId="LiveId" clId="{5E2448C3-4183-4F65-855D-3AB6CB9A22A6}" dt="2021-09-25T11:59:10.853" v="295"/>
        <pc:sldMkLst>
          <pc:docMk/>
          <pc:sldMk cId="0" sldId="539"/>
        </pc:sldMkLst>
      </pc:sldChg>
      <pc:sldChg chg="addSp delSp new mod modClrScheme chgLayout">
        <pc:chgData name="34699712085" userId="5cd043cf381d18c4" providerId="LiveId" clId="{5E2448C3-4183-4F65-855D-3AB6CB9A22A6}" dt="2021-09-25T12:10:23.552" v="304" actId="22"/>
        <pc:sldMkLst>
          <pc:docMk/>
          <pc:sldMk cId="4108675454" sldId="540"/>
        </pc:sldMkLst>
        <pc:spChg chg="del">
          <ac:chgData name="34699712085" userId="5cd043cf381d18c4" providerId="LiveId" clId="{5E2448C3-4183-4F65-855D-3AB6CB9A22A6}" dt="2021-09-25T12:10:19.812" v="303" actId="700"/>
          <ac:spMkLst>
            <pc:docMk/>
            <pc:sldMk cId="4108675454" sldId="540"/>
            <ac:spMk id="2" creationId="{2ACC38CD-E641-446A-B846-F419D4486C9A}"/>
          </ac:spMkLst>
        </pc:spChg>
        <pc:spChg chg="del">
          <ac:chgData name="34699712085" userId="5cd043cf381d18c4" providerId="LiveId" clId="{5E2448C3-4183-4F65-855D-3AB6CB9A22A6}" dt="2021-09-25T12:10:19.812" v="303" actId="700"/>
          <ac:spMkLst>
            <pc:docMk/>
            <pc:sldMk cId="4108675454" sldId="540"/>
            <ac:spMk id="3" creationId="{D160DCCE-5121-4AE9-B52E-9C94F42B3BB7}"/>
          </ac:spMkLst>
        </pc:spChg>
        <pc:picChg chg="add">
          <ac:chgData name="34699712085" userId="5cd043cf381d18c4" providerId="LiveId" clId="{5E2448C3-4183-4F65-855D-3AB6CB9A22A6}" dt="2021-09-25T12:10:23.552" v="304" actId="22"/>
          <ac:picMkLst>
            <pc:docMk/>
            <pc:sldMk cId="4108675454" sldId="540"/>
            <ac:picMk id="5" creationId="{54C9AECA-81AE-4886-86C2-9FE256A7024E}"/>
          </ac:picMkLst>
        </pc:picChg>
      </pc:sldChg>
      <pc:sldChg chg="addSp delSp modSp new mod">
        <pc:chgData name="34699712085" userId="5cd043cf381d18c4" providerId="LiveId" clId="{5E2448C3-4183-4F65-855D-3AB6CB9A22A6}" dt="2021-09-25T12:19:23.909" v="352" actId="1076"/>
        <pc:sldMkLst>
          <pc:docMk/>
          <pc:sldMk cId="3885484795" sldId="541"/>
        </pc:sldMkLst>
        <pc:spChg chg="mod">
          <ac:chgData name="34699712085" userId="5cd043cf381d18c4" providerId="LiveId" clId="{5E2448C3-4183-4F65-855D-3AB6CB9A22A6}" dt="2021-09-25T12:19:23.909" v="352" actId="1076"/>
          <ac:spMkLst>
            <pc:docMk/>
            <pc:sldMk cId="3885484795" sldId="541"/>
            <ac:spMk id="2" creationId="{D450817C-D240-4BEE-89AF-7A55005EEA48}"/>
          </ac:spMkLst>
        </pc:spChg>
        <pc:spChg chg="del">
          <ac:chgData name="34699712085" userId="5cd043cf381d18c4" providerId="LiveId" clId="{5E2448C3-4183-4F65-855D-3AB6CB9A22A6}" dt="2021-09-25T12:18:33.739" v="344" actId="22"/>
          <ac:spMkLst>
            <pc:docMk/>
            <pc:sldMk cId="3885484795" sldId="541"/>
            <ac:spMk id="3" creationId="{3D529FA6-D654-484E-B0C8-762160839EF9}"/>
          </ac:spMkLst>
        </pc:spChg>
        <pc:picChg chg="add mod ord">
          <ac:chgData name="34699712085" userId="5cd043cf381d18c4" providerId="LiveId" clId="{5E2448C3-4183-4F65-855D-3AB6CB9A22A6}" dt="2021-09-25T12:18:33.739" v="344" actId="22"/>
          <ac:picMkLst>
            <pc:docMk/>
            <pc:sldMk cId="3885484795" sldId="541"/>
            <ac:picMk id="5" creationId="{D7C3C13B-6E75-4925-90F1-5511BD1B879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A814E-B158-4401-9382-6AACEC16DAC3}" type="doc">
      <dgm:prSet loTypeId="urn:microsoft.com/office/officeart/2005/8/layout/pyramid2" loCatId="list" qsTypeId="urn:microsoft.com/office/officeart/2005/8/quickstyle/simple1" qsCatId="simple" csTypeId="urn:microsoft.com/office/officeart/2005/8/colors/accent1_2" csCatId="accent1" phldr="1"/>
      <dgm:spPr/>
    </dgm:pt>
    <dgm:pt modelId="{EB8A91C1-1E03-451A-B495-9436813EBA81}">
      <dgm:prSet phldrT="[Texto]" custT="1"/>
      <dgm:spPr/>
      <dgm:t>
        <a:bodyPr/>
        <a:lstStyle/>
        <a:p>
          <a:pPr algn="ctr"/>
          <a:r>
            <a:rPr lang="es-ES" sz="2400" dirty="0"/>
            <a:t>Necesidad de información</a:t>
          </a:r>
        </a:p>
      </dgm:t>
    </dgm:pt>
    <dgm:pt modelId="{064D1D37-36D1-43D8-8046-F76F37C2FC66}" type="parTrans" cxnId="{191E8D2C-207A-4B8B-8FCB-30784CE334E9}">
      <dgm:prSet/>
      <dgm:spPr/>
      <dgm:t>
        <a:bodyPr/>
        <a:lstStyle/>
        <a:p>
          <a:endParaRPr lang="es-ES"/>
        </a:p>
      </dgm:t>
    </dgm:pt>
    <dgm:pt modelId="{AB375B42-BDDB-48DC-A1E7-79CD2C3602FF}" type="sibTrans" cxnId="{191E8D2C-207A-4B8B-8FCB-30784CE334E9}">
      <dgm:prSet/>
      <dgm:spPr/>
      <dgm:t>
        <a:bodyPr/>
        <a:lstStyle/>
        <a:p>
          <a:endParaRPr lang="es-ES"/>
        </a:p>
      </dgm:t>
    </dgm:pt>
    <dgm:pt modelId="{4A901D85-8DD2-4F78-BAC5-4750CFBE6B34}">
      <dgm:prSet phldrT="[Texto]" custT="1"/>
      <dgm:spPr/>
      <dgm:t>
        <a:bodyPr/>
        <a:lstStyle/>
        <a:p>
          <a:r>
            <a:rPr lang="es-ES" sz="2400" dirty="0"/>
            <a:t>Formulación de la pregunta</a:t>
          </a:r>
        </a:p>
      </dgm:t>
    </dgm:pt>
    <dgm:pt modelId="{C42A7328-EE29-42EB-B310-DCA5147C3153}" type="parTrans" cxnId="{8AF8C357-B2A7-402D-A848-2A1A44EEB6DB}">
      <dgm:prSet/>
      <dgm:spPr/>
      <dgm:t>
        <a:bodyPr/>
        <a:lstStyle/>
        <a:p>
          <a:endParaRPr lang="es-ES"/>
        </a:p>
      </dgm:t>
    </dgm:pt>
    <dgm:pt modelId="{BD2487FD-09E9-452D-8CFC-AF27522EA016}" type="sibTrans" cxnId="{8AF8C357-B2A7-402D-A848-2A1A44EEB6DB}">
      <dgm:prSet/>
      <dgm:spPr/>
      <dgm:t>
        <a:bodyPr/>
        <a:lstStyle/>
        <a:p>
          <a:endParaRPr lang="es-ES"/>
        </a:p>
      </dgm:t>
    </dgm:pt>
    <dgm:pt modelId="{9DA3B94A-3A98-4C3D-8167-76587F9B37F5}">
      <dgm:prSet phldrT="[Texto]" custT="1"/>
      <dgm:spPr/>
      <dgm:t>
        <a:bodyPr/>
        <a:lstStyle/>
        <a:p>
          <a:r>
            <a:rPr lang="es-ES" sz="2400" dirty="0"/>
            <a:t>Selección de la fuente</a:t>
          </a:r>
        </a:p>
      </dgm:t>
    </dgm:pt>
    <dgm:pt modelId="{63D558C6-0752-4C9C-ACF5-619F162B2D95}" type="parTrans" cxnId="{F2A5C9C4-6589-4507-AA06-E3F8A5583D94}">
      <dgm:prSet/>
      <dgm:spPr/>
      <dgm:t>
        <a:bodyPr/>
        <a:lstStyle/>
        <a:p>
          <a:endParaRPr lang="es-ES"/>
        </a:p>
      </dgm:t>
    </dgm:pt>
    <dgm:pt modelId="{D45FFF68-6A28-41CD-BB91-F786306F220E}" type="sibTrans" cxnId="{F2A5C9C4-6589-4507-AA06-E3F8A5583D94}">
      <dgm:prSet/>
      <dgm:spPr/>
      <dgm:t>
        <a:bodyPr/>
        <a:lstStyle/>
        <a:p>
          <a:endParaRPr lang="es-ES"/>
        </a:p>
      </dgm:t>
    </dgm:pt>
    <dgm:pt modelId="{C46884F0-6363-4966-B978-D7507E667343}">
      <dgm:prSet custT="1"/>
      <dgm:spPr/>
      <dgm:t>
        <a:bodyPr/>
        <a:lstStyle/>
        <a:p>
          <a:r>
            <a:rPr lang="es-ES" sz="2400" dirty="0"/>
            <a:t>Ecuación de búsqueda</a:t>
          </a:r>
        </a:p>
      </dgm:t>
    </dgm:pt>
    <dgm:pt modelId="{720696DA-D4DA-4ACD-ADF1-82E074EF92DA}" type="parTrans" cxnId="{B0596769-E674-4DA4-9D09-94E3E26D925D}">
      <dgm:prSet/>
      <dgm:spPr/>
      <dgm:t>
        <a:bodyPr/>
        <a:lstStyle/>
        <a:p>
          <a:endParaRPr lang="es-ES"/>
        </a:p>
      </dgm:t>
    </dgm:pt>
    <dgm:pt modelId="{C688F609-9C59-462E-9B90-BC202C569843}" type="sibTrans" cxnId="{B0596769-E674-4DA4-9D09-94E3E26D925D}">
      <dgm:prSet/>
      <dgm:spPr/>
      <dgm:t>
        <a:bodyPr/>
        <a:lstStyle/>
        <a:p>
          <a:endParaRPr lang="es-ES"/>
        </a:p>
      </dgm:t>
    </dgm:pt>
    <dgm:pt modelId="{92DA2205-D30F-4898-BC20-4C266C56BFF6}">
      <dgm:prSet custT="1"/>
      <dgm:spPr/>
      <dgm:t>
        <a:bodyPr/>
        <a:lstStyle/>
        <a:p>
          <a:r>
            <a:rPr lang="es-ES" sz="2400" dirty="0"/>
            <a:t>Realización de la búsqueda</a:t>
          </a:r>
        </a:p>
      </dgm:t>
    </dgm:pt>
    <dgm:pt modelId="{3B55873E-3210-4E28-B1F6-1B50E995E76F}" type="parTrans" cxnId="{60137611-4D12-4BFA-BD76-526510FE9BE9}">
      <dgm:prSet/>
      <dgm:spPr/>
      <dgm:t>
        <a:bodyPr/>
        <a:lstStyle/>
        <a:p>
          <a:endParaRPr lang="es-ES"/>
        </a:p>
      </dgm:t>
    </dgm:pt>
    <dgm:pt modelId="{20FBA6BD-6AF2-4496-A3EB-902282E6AB64}" type="sibTrans" cxnId="{60137611-4D12-4BFA-BD76-526510FE9BE9}">
      <dgm:prSet/>
      <dgm:spPr/>
      <dgm:t>
        <a:bodyPr/>
        <a:lstStyle/>
        <a:p>
          <a:endParaRPr lang="es-ES"/>
        </a:p>
      </dgm:t>
    </dgm:pt>
    <dgm:pt modelId="{BF9ABC22-7CAB-4851-8BB7-CBBADCF213CD}">
      <dgm:prSet custT="1"/>
      <dgm:spPr/>
      <dgm:t>
        <a:bodyPr/>
        <a:lstStyle/>
        <a:p>
          <a:r>
            <a:rPr lang="es-ES" sz="2400" dirty="0"/>
            <a:t>Evaluación de los resultados</a:t>
          </a:r>
        </a:p>
      </dgm:t>
    </dgm:pt>
    <dgm:pt modelId="{4B094667-3B6D-45C6-A619-3E2871AB331A}" type="parTrans" cxnId="{2111D4DB-2A0A-4381-9830-40A7CF50CD24}">
      <dgm:prSet/>
      <dgm:spPr/>
      <dgm:t>
        <a:bodyPr/>
        <a:lstStyle/>
        <a:p>
          <a:endParaRPr lang="es-ES"/>
        </a:p>
      </dgm:t>
    </dgm:pt>
    <dgm:pt modelId="{019593BE-A8D1-460E-B235-7C893C869EE3}" type="sibTrans" cxnId="{2111D4DB-2A0A-4381-9830-40A7CF50CD24}">
      <dgm:prSet/>
      <dgm:spPr/>
      <dgm:t>
        <a:bodyPr/>
        <a:lstStyle/>
        <a:p>
          <a:endParaRPr lang="es-ES"/>
        </a:p>
      </dgm:t>
    </dgm:pt>
    <dgm:pt modelId="{9A9BF2C0-03F3-47AD-82ED-1AF176C6B0AB}" type="pres">
      <dgm:prSet presAssocID="{63EA814E-B158-4401-9382-6AACEC16DAC3}" presName="compositeShape" presStyleCnt="0">
        <dgm:presLayoutVars>
          <dgm:dir/>
          <dgm:resizeHandles/>
        </dgm:presLayoutVars>
      </dgm:prSet>
      <dgm:spPr/>
    </dgm:pt>
    <dgm:pt modelId="{7042B1B1-9946-46B0-899D-CD9F22B73091}" type="pres">
      <dgm:prSet presAssocID="{63EA814E-B158-4401-9382-6AACEC16DAC3}" presName="pyramid" presStyleLbl="node1" presStyleIdx="0" presStyleCnt="1"/>
      <dgm:spPr>
        <a:solidFill>
          <a:srgbClr val="FF0000"/>
        </a:solidFill>
      </dgm:spPr>
    </dgm:pt>
    <dgm:pt modelId="{12A56DFF-4A99-44C0-9A18-3422B3925524}" type="pres">
      <dgm:prSet presAssocID="{63EA814E-B158-4401-9382-6AACEC16DAC3}" presName="theList" presStyleCnt="0"/>
      <dgm:spPr/>
    </dgm:pt>
    <dgm:pt modelId="{4C07B401-D194-4ACC-AFEF-398740C26145}" type="pres">
      <dgm:prSet presAssocID="{EB8A91C1-1E03-451A-B495-9436813EBA81}" presName="aNode" presStyleLbl="fgAcc1" presStyleIdx="0" presStyleCnt="6" custScaleX="207718">
        <dgm:presLayoutVars>
          <dgm:bulletEnabled val="1"/>
        </dgm:presLayoutVars>
      </dgm:prSet>
      <dgm:spPr/>
      <dgm:t>
        <a:bodyPr/>
        <a:lstStyle/>
        <a:p>
          <a:endParaRPr lang="es-ES"/>
        </a:p>
      </dgm:t>
    </dgm:pt>
    <dgm:pt modelId="{59A1D503-9B86-47A8-9502-94257C6F78D9}" type="pres">
      <dgm:prSet presAssocID="{EB8A91C1-1E03-451A-B495-9436813EBA81}" presName="aSpace" presStyleCnt="0"/>
      <dgm:spPr/>
    </dgm:pt>
    <dgm:pt modelId="{FBE9CDAE-51B9-441B-9E21-6E7BAA5863AE}" type="pres">
      <dgm:prSet presAssocID="{4A901D85-8DD2-4F78-BAC5-4750CFBE6B34}" presName="aNode" presStyleLbl="fgAcc1" presStyleIdx="1" presStyleCnt="6" custScaleX="208770">
        <dgm:presLayoutVars>
          <dgm:bulletEnabled val="1"/>
        </dgm:presLayoutVars>
      </dgm:prSet>
      <dgm:spPr/>
      <dgm:t>
        <a:bodyPr/>
        <a:lstStyle/>
        <a:p>
          <a:endParaRPr lang="es-ES"/>
        </a:p>
      </dgm:t>
    </dgm:pt>
    <dgm:pt modelId="{5CCF0221-5BA9-4525-B793-064144B050B8}" type="pres">
      <dgm:prSet presAssocID="{4A901D85-8DD2-4F78-BAC5-4750CFBE6B34}" presName="aSpace" presStyleCnt="0"/>
      <dgm:spPr/>
    </dgm:pt>
    <dgm:pt modelId="{DBEC1C78-C234-4D45-868C-10FE39A49EF1}" type="pres">
      <dgm:prSet presAssocID="{9DA3B94A-3A98-4C3D-8167-76587F9B37F5}" presName="aNode" presStyleLbl="fgAcc1" presStyleIdx="2" presStyleCnt="6" custScaleX="208327">
        <dgm:presLayoutVars>
          <dgm:bulletEnabled val="1"/>
        </dgm:presLayoutVars>
      </dgm:prSet>
      <dgm:spPr/>
      <dgm:t>
        <a:bodyPr/>
        <a:lstStyle/>
        <a:p>
          <a:endParaRPr lang="es-ES"/>
        </a:p>
      </dgm:t>
    </dgm:pt>
    <dgm:pt modelId="{11D2F10F-1429-4B48-B8E7-807458894CF4}" type="pres">
      <dgm:prSet presAssocID="{9DA3B94A-3A98-4C3D-8167-76587F9B37F5}" presName="aSpace" presStyleCnt="0"/>
      <dgm:spPr/>
    </dgm:pt>
    <dgm:pt modelId="{0ED9DC5C-261A-44A8-9657-746BACA35DC8}" type="pres">
      <dgm:prSet presAssocID="{C46884F0-6363-4966-B978-D7507E667343}" presName="aNode" presStyleLbl="fgAcc1" presStyleIdx="3" presStyleCnt="6" custScaleX="208437" custScaleY="99562" custLinFactNeighborX="-406" custLinFactNeighborY="-6411">
        <dgm:presLayoutVars>
          <dgm:bulletEnabled val="1"/>
        </dgm:presLayoutVars>
      </dgm:prSet>
      <dgm:spPr/>
      <dgm:t>
        <a:bodyPr/>
        <a:lstStyle/>
        <a:p>
          <a:endParaRPr lang="es-ES"/>
        </a:p>
      </dgm:t>
    </dgm:pt>
    <dgm:pt modelId="{40D345A2-9C6A-45B4-AF49-5EF5F2A1B8A8}" type="pres">
      <dgm:prSet presAssocID="{C46884F0-6363-4966-B978-D7507E667343}" presName="aSpace" presStyleCnt="0"/>
      <dgm:spPr/>
    </dgm:pt>
    <dgm:pt modelId="{D60EED93-E3A3-4473-A200-8C4CCE517B96}" type="pres">
      <dgm:prSet presAssocID="{92DA2205-D30F-4898-BC20-4C266C56BFF6}" presName="aNode" presStyleLbl="fgAcc1" presStyleIdx="4" presStyleCnt="6" custScaleX="208171">
        <dgm:presLayoutVars>
          <dgm:bulletEnabled val="1"/>
        </dgm:presLayoutVars>
      </dgm:prSet>
      <dgm:spPr/>
      <dgm:t>
        <a:bodyPr/>
        <a:lstStyle/>
        <a:p>
          <a:endParaRPr lang="es-ES"/>
        </a:p>
      </dgm:t>
    </dgm:pt>
    <dgm:pt modelId="{246070F9-69CC-48D1-8252-BC9F4075C68B}" type="pres">
      <dgm:prSet presAssocID="{92DA2205-D30F-4898-BC20-4C266C56BFF6}" presName="aSpace" presStyleCnt="0"/>
      <dgm:spPr/>
    </dgm:pt>
    <dgm:pt modelId="{A85B9F20-B513-40D4-86AB-6633FDAD4DB7}" type="pres">
      <dgm:prSet presAssocID="{BF9ABC22-7CAB-4851-8BB7-CBBADCF213CD}" presName="aNode" presStyleLbl="fgAcc1" presStyleIdx="5" presStyleCnt="6" custScaleX="208171">
        <dgm:presLayoutVars>
          <dgm:bulletEnabled val="1"/>
        </dgm:presLayoutVars>
      </dgm:prSet>
      <dgm:spPr/>
      <dgm:t>
        <a:bodyPr/>
        <a:lstStyle/>
        <a:p>
          <a:endParaRPr lang="es-ES"/>
        </a:p>
      </dgm:t>
    </dgm:pt>
    <dgm:pt modelId="{837762C3-055E-4270-AB26-6B0D827B0AB9}" type="pres">
      <dgm:prSet presAssocID="{BF9ABC22-7CAB-4851-8BB7-CBBADCF213CD}" presName="aSpace" presStyleCnt="0"/>
      <dgm:spPr/>
    </dgm:pt>
  </dgm:ptLst>
  <dgm:cxnLst>
    <dgm:cxn modelId="{4D77764E-D1C0-4003-8483-0C3441EC64AF}" type="presOf" srcId="{9DA3B94A-3A98-4C3D-8167-76587F9B37F5}" destId="{DBEC1C78-C234-4D45-868C-10FE39A49EF1}" srcOrd="0" destOrd="0" presId="urn:microsoft.com/office/officeart/2005/8/layout/pyramid2"/>
    <dgm:cxn modelId="{B0596769-E674-4DA4-9D09-94E3E26D925D}" srcId="{63EA814E-B158-4401-9382-6AACEC16DAC3}" destId="{C46884F0-6363-4966-B978-D7507E667343}" srcOrd="3" destOrd="0" parTransId="{720696DA-D4DA-4ACD-ADF1-82E074EF92DA}" sibTransId="{C688F609-9C59-462E-9B90-BC202C569843}"/>
    <dgm:cxn modelId="{B3D79037-8558-41B3-8FBB-71D30F63C38C}" type="presOf" srcId="{92DA2205-D30F-4898-BC20-4C266C56BFF6}" destId="{D60EED93-E3A3-4473-A200-8C4CCE517B96}" srcOrd="0" destOrd="0" presId="urn:microsoft.com/office/officeart/2005/8/layout/pyramid2"/>
    <dgm:cxn modelId="{8AF8C357-B2A7-402D-A848-2A1A44EEB6DB}" srcId="{63EA814E-B158-4401-9382-6AACEC16DAC3}" destId="{4A901D85-8DD2-4F78-BAC5-4750CFBE6B34}" srcOrd="1" destOrd="0" parTransId="{C42A7328-EE29-42EB-B310-DCA5147C3153}" sibTransId="{BD2487FD-09E9-452D-8CFC-AF27522EA016}"/>
    <dgm:cxn modelId="{0FFC6DD3-5227-4ADB-BB6A-2E0DF9E5B221}" type="presOf" srcId="{63EA814E-B158-4401-9382-6AACEC16DAC3}" destId="{9A9BF2C0-03F3-47AD-82ED-1AF176C6B0AB}" srcOrd="0" destOrd="0" presId="urn:microsoft.com/office/officeart/2005/8/layout/pyramid2"/>
    <dgm:cxn modelId="{F2A5C9C4-6589-4507-AA06-E3F8A5583D94}" srcId="{63EA814E-B158-4401-9382-6AACEC16DAC3}" destId="{9DA3B94A-3A98-4C3D-8167-76587F9B37F5}" srcOrd="2" destOrd="0" parTransId="{63D558C6-0752-4C9C-ACF5-619F162B2D95}" sibTransId="{D45FFF68-6A28-41CD-BB91-F786306F220E}"/>
    <dgm:cxn modelId="{191E8D2C-207A-4B8B-8FCB-30784CE334E9}" srcId="{63EA814E-B158-4401-9382-6AACEC16DAC3}" destId="{EB8A91C1-1E03-451A-B495-9436813EBA81}" srcOrd="0" destOrd="0" parTransId="{064D1D37-36D1-43D8-8046-F76F37C2FC66}" sibTransId="{AB375B42-BDDB-48DC-A1E7-79CD2C3602FF}"/>
    <dgm:cxn modelId="{2111D4DB-2A0A-4381-9830-40A7CF50CD24}" srcId="{63EA814E-B158-4401-9382-6AACEC16DAC3}" destId="{BF9ABC22-7CAB-4851-8BB7-CBBADCF213CD}" srcOrd="5" destOrd="0" parTransId="{4B094667-3B6D-45C6-A619-3E2871AB331A}" sibTransId="{019593BE-A8D1-460E-B235-7C893C869EE3}"/>
    <dgm:cxn modelId="{823B95BB-1778-4980-9CE7-80B72C082175}" type="presOf" srcId="{C46884F0-6363-4966-B978-D7507E667343}" destId="{0ED9DC5C-261A-44A8-9657-746BACA35DC8}" srcOrd="0" destOrd="0" presId="urn:microsoft.com/office/officeart/2005/8/layout/pyramid2"/>
    <dgm:cxn modelId="{9DB777C2-35F7-49E1-8694-00CCA0723C9F}" type="presOf" srcId="{BF9ABC22-7CAB-4851-8BB7-CBBADCF213CD}" destId="{A85B9F20-B513-40D4-86AB-6633FDAD4DB7}" srcOrd="0" destOrd="0" presId="urn:microsoft.com/office/officeart/2005/8/layout/pyramid2"/>
    <dgm:cxn modelId="{60137611-4D12-4BFA-BD76-526510FE9BE9}" srcId="{63EA814E-B158-4401-9382-6AACEC16DAC3}" destId="{92DA2205-D30F-4898-BC20-4C266C56BFF6}" srcOrd="4" destOrd="0" parTransId="{3B55873E-3210-4E28-B1F6-1B50E995E76F}" sibTransId="{20FBA6BD-6AF2-4496-A3EB-902282E6AB64}"/>
    <dgm:cxn modelId="{B5529E8C-C272-4A15-9256-E7EEE54B9BB9}" type="presOf" srcId="{EB8A91C1-1E03-451A-B495-9436813EBA81}" destId="{4C07B401-D194-4ACC-AFEF-398740C26145}" srcOrd="0" destOrd="0" presId="urn:microsoft.com/office/officeart/2005/8/layout/pyramid2"/>
    <dgm:cxn modelId="{E879748D-2051-4B3E-9B49-B0A9BE482124}" type="presOf" srcId="{4A901D85-8DD2-4F78-BAC5-4750CFBE6B34}" destId="{FBE9CDAE-51B9-441B-9E21-6E7BAA5863AE}" srcOrd="0" destOrd="0" presId="urn:microsoft.com/office/officeart/2005/8/layout/pyramid2"/>
    <dgm:cxn modelId="{9246AA04-72C7-4723-A320-3E2B4A1E97F7}" type="presParOf" srcId="{9A9BF2C0-03F3-47AD-82ED-1AF176C6B0AB}" destId="{7042B1B1-9946-46B0-899D-CD9F22B73091}" srcOrd="0" destOrd="0" presId="urn:microsoft.com/office/officeart/2005/8/layout/pyramid2"/>
    <dgm:cxn modelId="{D130052C-A401-4E50-B3B8-132EE143F03E}" type="presParOf" srcId="{9A9BF2C0-03F3-47AD-82ED-1AF176C6B0AB}" destId="{12A56DFF-4A99-44C0-9A18-3422B3925524}" srcOrd="1" destOrd="0" presId="urn:microsoft.com/office/officeart/2005/8/layout/pyramid2"/>
    <dgm:cxn modelId="{C9123E44-81EC-48E7-BFE5-B26DC699F374}" type="presParOf" srcId="{12A56DFF-4A99-44C0-9A18-3422B3925524}" destId="{4C07B401-D194-4ACC-AFEF-398740C26145}" srcOrd="0" destOrd="0" presId="urn:microsoft.com/office/officeart/2005/8/layout/pyramid2"/>
    <dgm:cxn modelId="{8F6B362A-5B4C-40BD-BFAF-36C7D0F08C4C}" type="presParOf" srcId="{12A56DFF-4A99-44C0-9A18-3422B3925524}" destId="{59A1D503-9B86-47A8-9502-94257C6F78D9}" srcOrd="1" destOrd="0" presId="urn:microsoft.com/office/officeart/2005/8/layout/pyramid2"/>
    <dgm:cxn modelId="{8CC52D9C-C17C-4F08-8A6A-8D8955548008}" type="presParOf" srcId="{12A56DFF-4A99-44C0-9A18-3422B3925524}" destId="{FBE9CDAE-51B9-441B-9E21-6E7BAA5863AE}" srcOrd="2" destOrd="0" presId="urn:microsoft.com/office/officeart/2005/8/layout/pyramid2"/>
    <dgm:cxn modelId="{A5FA5146-111A-4F51-9151-6E4EFBA58F18}" type="presParOf" srcId="{12A56DFF-4A99-44C0-9A18-3422B3925524}" destId="{5CCF0221-5BA9-4525-B793-064144B050B8}" srcOrd="3" destOrd="0" presId="urn:microsoft.com/office/officeart/2005/8/layout/pyramid2"/>
    <dgm:cxn modelId="{C6553FDB-2063-49DF-A19E-9121659AC541}" type="presParOf" srcId="{12A56DFF-4A99-44C0-9A18-3422B3925524}" destId="{DBEC1C78-C234-4D45-868C-10FE39A49EF1}" srcOrd="4" destOrd="0" presId="urn:microsoft.com/office/officeart/2005/8/layout/pyramid2"/>
    <dgm:cxn modelId="{745DD1C2-1698-4522-86E5-EE38DCC7CABB}" type="presParOf" srcId="{12A56DFF-4A99-44C0-9A18-3422B3925524}" destId="{11D2F10F-1429-4B48-B8E7-807458894CF4}" srcOrd="5" destOrd="0" presId="urn:microsoft.com/office/officeart/2005/8/layout/pyramid2"/>
    <dgm:cxn modelId="{79E5F5BB-A315-4AA3-9CDD-B48BAB2F498C}" type="presParOf" srcId="{12A56DFF-4A99-44C0-9A18-3422B3925524}" destId="{0ED9DC5C-261A-44A8-9657-746BACA35DC8}" srcOrd="6" destOrd="0" presId="urn:microsoft.com/office/officeart/2005/8/layout/pyramid2"/>
    <dgm:cxn modelId="{51877E8A-E2C5-4CA2-BD6A-B0352591A8D7}" type="presParOf" srcId="{12A56DFF-4A99-44C0-9A18-3422B3925524}" destId="{40D345A2-9C6A-45B4-AF49-5EF5F2A1B8A8}" srcOrd="7" destOrd="0" presId="urn:microsoft.com/office/officeart/2005/8/layout/pyramid2"/>
    <dgm:cxn modelId="{076C4138-9882-48D6-9E79-E6CF2ABD2EE0}" type="presParOf" srcId="{12A56DFF-4A99-44C0-9A18-3422B3925524}" destId="{D60EED93-E3A3-4473-A200-8C4CCE517B96}" srcOrd="8" destOrd="0" presId="urn:microsoft.com/office/officeart/2005/8/layout/pyramid2"/>
    <dgm:cxn modelId="{33267E7D-C748-4B43-B1C1-5FAD699D7337}" type="presParOf" srcId="{12A56DFF-4A99-44C0-9A18-3422B3925524}" destId="{246070F9-69CC-48D1-8252-BC9F4075C68B}" srcOrd="9" destOrd="0" presId="urn:microsoft.com/office/officeart/2005/8/layout/pyramid2"/>
    <dgm:cxn modelId="{71099750-E6BF-463B-B9D9-65B0E9F031C0}" type="presParOf" srcId="{12A56DFF-4A99-44C0-9A18-3422B3925524}" destId="{A85B9F20-B513-40D4-86AB-6633FDAD4DB7}" srcOrd="10" destOrd="0" presId="urn:microsoft.com/office/officeart/2005/8/layout/pyramid2"/>
    <dgm:cxn modelId="{616EBB5D-FF2C-4CC7-A348-DB931F22E206}" type="presParOf" srcId="{12A56DFF-4A99-44C0-9A18-3422B3925524}" destId="{837762C3-055E-4270-AB26-6B0D827B0AB9}"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2B1B1-9946-46B0-899D-CD9F22B73091}">
      <dsp:nvSpPr>
        <dsp:cNvPr id="0" name=""/>
        <dsp:cNvSpPr/>
      </dsp:nvSpPr>
      <dsp:spPr>
        <a:xfrm>
          <a:off x="785051" y="0"/>
          <a:ext cx="4529173" cy="4529173"/>
        </a:xfrm>
        <a:prstGeom prst="triangl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7B401-D194-4ACC-AFEF-398740C26145}">
      <dsp:nvSpPr>
        <dsp:cNvPr id="0" name=""/>
        <dsp:cNvSpPr/>
      </dsp:nvSpPr>
      <dsp:spPr>
        <a:xfrm>
          <a:off x="1464049" y="453540"/>
          <a:ext cx="6115139" cy="53695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Necesidad de información</a:t>
          </a:r>
        </a:p>
      </dsp:txBody>
      <dsp:txXfrm>
        <a:off x="1490261" y="479752"/>
        <a:ext cx="6062715" cy="484530"/>
      </dsp:txXfrm>
    </dsp:sp>
    <dsp:sp modelId="{FBE9CDAE-51B9-441B-9E21-6E7BAA5863AE}">
      <dsp:nvSpPr>
        <dsp:cNvPr id="0" name=""/>
        <dsp:cNvSpPr/>
      </dsp:nvSpPr>
      <dsp:spPr>
        <a:xfrm>
          <a:off x="1448564" y="1057614"/>
          <a:ext cx="6146110" cy="53695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Formulación de la pregunta</a:t>
          </a:r>
        </a:p>
      </dsp:txBody>
      <dsp:txXfrm>
        <a:off x="1474776" y="1083826"/>
        <a:ext cx="6093686" cy="484530"/>
      </dsp:txXfrm>
    </dsp:sp>
    <dsp:sp modelId="{DBEC1C78-C234-4D45-868C-10FE39A49EF1}">
      <dsp:nvSpPr>
        <dsp:cNvPr id="0" name=""/>
        <dsp:cNvSpPr/>
      </dsp:nvSpPr>
      <dsp:spPr>
        <a:xfrm>
          <a:off x="1455084" y="1661688"/>
          <a:ext cx="6133068" cy="53695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Selección de la fuente</a:t>
          </a:r>
        </a:p>
      </dsp:txBody>
      <dsp:txXfrm>
        <a:off x="1481296" y="1687900"/>
        <a:ext cx="6080644" cy="484530"/>
      </dsp:txXfrm>
    </dsp:sp>
    <dsp:sp modelId="{0ED9DC5C-261A-44A8-9657-746BACA35DC8}">
      <dsp:nvSpPr>
        <dsp:cNvPr id="0" name=""/>
        <dsp:cNvSpPr/>
      </dsp:nvSpPr>
      <dsp:spPr>
        <a:xfrm>
          <a:off x="1441513" y="2261459"/>
          <a:ext cx="6136307" cy="5346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Ecuación de búsqueda</a:t>
          </a:r>
        </a:p>
      </dsp:txBody>
      <dsp:txXfrm>
        <a:off x="1467610" y="2287556"/>
        <a:ext cx="6084113" cy="482408"/>
      </dsp:txXfrm>
    </dsp:sp>
    <dsp:sp modelId="{D60EED93-E3A3-4473-A200-8C4CCE517B96}">
      <dsp:nvSpPr>
        <dsp:cNvPr id="0" name=""/>
        <dsp:cNvSpPr/>
      </dsp:nvSpPr>
      <dsp:spPr>
        <a:xfrm>
          <a:off x="1457381" y="2867484"/>
          <a:ext cx="6128476" cy="53695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Realización de la búsqueda</a:t>
          </a:r>
        </a:p>
      </dsp:txBody>
      <dsp:txXfrm>
        <a:off x="1483593" y="2893696"/>
        <a:ext cx="6076052" cy="484530"/>
      </dsp:txXfrm>
    </dsp:sp>
    <dsp:sp modelId="{A85B9F20-B513-40D4-86AB-6633FDAD4DB7}">
      <dsp:nvSpPr>
        <dsp:cNvPr id="0" name=""/>
        <dsp:cNvSpPr/>
      </dsp:nvSpPr>
      <dsp:spPr>
        <a:xfrm>
          <a:off x="1457381" y="3471558"/>
          <a:ext cx="6128476" cy="53695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Evaluación de los resultados</a:t>
          </a:r>
        </a:p>
      </dsp:txBody>
      <dsp:txXfrm>
        <a:off x="1483593" y="3497770"/>
        <a:ext cx="6076052" cy="4845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2820155-D302-4493-976B-CEB8DC833152}" type="datetimeFigureOut">
              <a:rPr lang="es-ES" smtClean="0"/>
              <a:t>09/01/2025</a:t>
            </a:fld>
            <a:endParaRPr lang="es-ES"/>
          </a:p>
        </p:txBody>
      </p:sp>
      <p:sp>
        <p:nvSpPr>
          <p:cNvPr id="4" name="Marcador de imagen de diapositiva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1FE8639-AFAB-4EC5-B7F3-743BD09CF397}" type="slidenum">
              <a:rPr lang="es-ES" smtClean="0"/>
              <a:t>‹Nº›</a:t>
            </a:fld>
            <a:endParaRPr lang="es-ES"/>
          </a:p>
        </p:txBody>
      </p:sp>
    </p:spTree>
    <p:extLst>
      <p:ext uri="{BB962C8B-B14F-4D97-AF65-F5344CB8AC3E}">
        <p14:creationId xmlns:p14="http://schemas.microsoft.com/office/powerpoint/2010/main" val="114969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328912-4409-4596-AA2D-5206448A648F}" type="slidenum">
              <a:rPr lang="es-ES" altLang="es-ES" smtClean="0">
                <a:latin typeface="Arial" panose="020B0604020202020204" pitchFamily="34" charset="0"/>
              </a:rPr>
              <a:pPr>
                <a:spcBef>
                  <a:spcPct val="0"/>
                </a:spcBef>
              </a:pPr>
              <a:t>19</a:t>
            </a:fld>
            <a:endParaRPr lang="es-ES" altLang="es-ES">
              <a:latin typeface="Arial" panose="020B0604020202020204" pitchFamily="34" charset="0"/>
            </a:endParaRPr>
          </a:p>
        </p:txBody>
      </p:sp>
    </p:spTree>
    <p:extLst>
      <p:ext uri="{BB962C8B-B14F-4D97-AF65-F5344CB8AC3E}">
        <p14:creationId xmlns:p14="http://schemas.microsoft.com/office/powerpoint/2010/main" val="302310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B2B317-FCC5-444B-8C83-0D38465B92F3}" type="slidenum">
              <a:rPr lang="es-ES" smtClean="0"/>
              <a:t>30</a:t>
            </a:fld>
            <a:endParaRPr lang="es-ES"/>
          </a:p>
        </p:txBody>
      </p:sp>
    </p:spTree>
    <p:extLst>
      <p:ext uri="{BB962C8B-B14F-4D97-AF65-F5344CB8AC3E}">
        <p14:creationId xmlns:p14="http://schemas.microsoft.com/office/powerpoint/2010/main" val="425954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7281608-8AB0-4B16-89D0-88EE456938E0}" type="datetimeFigureOut">
              <a:rPr lang="es-ES" smtClean="0"/>
              <a:t>09/01/2025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64751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281608-8AB0-4B16-89D0-88EE456938E0}" type="datetimeFigureOut">
              <a:rPr lang="es-ES" smtClean="0"/>
              <a:t>09/01/2025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352880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281608-8AB0-4B16-89D0-88EE456938E0}" type="datetimeFigureOut">
              <a:rPr lang="es-ES" smtClean="0"/>
              <a:t>09/01/2025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200574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281608-8AB0-4B16-89D0-88EE456938E0}" type="datetimeFigureOut">
              <a:rPr lang="es-ES" smtClean="0"/>
              <a:t>09/01/2025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64060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7281608-8AB0-4B16-89D0-88EE456938E0}" type="datetimeFigureOut">
              <a:rPr lang="es-ES" smtClean="0"/>
              <a:t>09/01/2025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154157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7281608-8AB0-4B16-89D0-88EE456938E0}" type="datetimeFigureOut">
              <a:rPr lang="es-ES" smtClean="0"/>
              <a:t>09/01/2025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127528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7281608-8AB0-4B16-89D0-88EE456938E0}" type="datetimeFigureOut">
              <a:rPr lang="es-ES" smtClean="0"/>
              <a:t>09/01/2025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399154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281608-8AB0-4B16-89D0-88EE456938E0}" type="datetimeFigureOut">
              <a:rPr lang="es-ES" smtClean="0"/>
              <a:t>09/01/2025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232496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81608-8AB0-4B16-89D0-88EE456938E0}" type="datetimeFigureOut">
              <a:rPr lang="es-ES" smtClean="0"/>
              <a:t>09/01/2025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56003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7281608-8AB0-4B16-89D0-88EE456938E0}" type="datetimeFigureOut">
              <a:rPr lang="es-ES" smtClean="0"/>
              <a:t>09/01/2025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420037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7281608-8AB0-4B16-89D0-88EE456938E0}" type="datetimeFigureOut">
              <a:rPr lang="es-ES" smtClean="0"/>
              <a:t>09/01/2025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BEF97F2-D9AB-4116-A690-8C54D1D32D8F}" type="slidenum">
              <a:rPr lang="es-ES" smtClean="0"/>
              <a:t>‹Nº›</a:t>
            </a:fld>
            <a:endParaRPr lang="es-ES"/>
          </a:p>
        </p:txBody>
      </p:sp>
    </p:spTree>
    <p:extLst>
      <p:ext uri="{BB962C8B-B14F-4D97-AF65-F5344CB8AC3E}">
        <p14:creationId xmlns:p14="http://schemas.microsoft.com/office/powerpoint/2010/main" val="400051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81608-8AB0-4B16-89D0-88EE456938E0}" type="datetimeFigureOut">
              <a:rPr lang="es-ES" smtClean="0"/>
              <a:t>09/01/2025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F97F2-D9AB-4116-A690-8C54D1D32D8F}" type="slidenum">
              <a:rPr lang="es-ES" smtClean="0"/>
              <a:t>‹Nº›</a:t>
            </a:fld>
            <a:endParaRPr lang="es-ES"/>
          </a:p>
        </p:txBody>
      </p:sp>
    </p:spTree>
    <p:extLst>
      <p:ext uri="{BB962C8B-B14F-4D97-AF65-F5344CB8AC3E}">
        <p14:creationId xmlns:p14="http://schemas.microsoft.com/office/powerpoint/2010/main" val="2399141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vchelo@usal.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soniacs@usal.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ibliotecas.usal.es/inicio"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bibliotecas.usal.es/basesdatosfor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rumario.usal.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brumario.usal.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hyperlink" Target="https://bibliotecas.usal.es./basesdatosfor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image" Target="../media/image59.emf"/><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 Id="rId9" Type="http://schemas.openxmlformats.org/officeDocument/2006/relationships/image" Target="../media/image66.png"/></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bibliotecas.usal.es/basesdatosform" TargetMode="Externa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gredos.usal.es/" TargetMode="Externa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6.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hyperlink" Target="https://pubmed.ncbi.nlm.nih.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s://decs.bvsalud.org/e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6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nap.edu/books/030910078X/htm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jci.org/cgi/content/full/117/1/246"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boe.es/eli/es/o/2018/11/23/scb1244"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envisat.esa.i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biblioguias.ucm.es/estilo-vancouver/citar" TargetMode="External"/><Relationship Id="rId2" Type="http://schemas.openxmlformats.org/officeDocument/2006/relationships/hyperlink" Target="https://biblioguias.unav.edu/citasyplagio/Vancouver" TargetMode="External"/><Relationship Id="rId1" Type="http://schemas.openxmlformats.org/officeDocument/2006/relationships/slideLayout" Target="../slideLayouts/slideLayout2.xml"/><Relationship Id="rId4" Type="http://schemas.openxmlformats.org/officeDocument/2006/relationships/hyperlink" Target="https://biblioguias.uma.es/citasybibliografia/Vancouver"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s://bibliotecas.usal.es/gestores-bibliograficos-0"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s://bibliotecascampusavila.usal.es/estilo-vancouver/"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hyperlink" Target="https://bibliotecascampusavila.usal.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hyperlink" Target="https://bibliotecascampusavila.usal.es/" TargetMode="External"/><Relationship Id="rId1" Type="http://schemas.openxmlformats.org/officeDocument/2006/relationships/slideLayout" Target="../slideLayouts/slideLayout2.xml"/><Relationship Id="rId4" Type="http://schemas.openxmlformats.org/officeDocument/2006/relationships/image" Target="../media/image109.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804" y="4358389"/>
            <a:ext cx="1899808" cy="1899808"/>
          </a:xfrm>
          <a:prstGeom prst="rect">
            <a:avLst/>
          </a:prstGeom>
        </p:spPr>
      </p:pic>
      <p:sp>
        <p:nvSpPr>
          <p:cNvPr id="11" name="Título 10"/>
          <p:cNvSpPr>
            <a:spLocks noGrp="1"/>
          </p:cNvSpPr>
          <p:nvPr>
            <p:ph type="ctrTitle"/>
          </p:nvPr>
        </p:nvSpPr>
        <p:spPr>
          <a:xfrm>
            <a:off x="4824274" y="5651983"/>
            <a:ext cx="4111907" cy="1212427"/>
          </a:xfrm>
        </p:spPr>
        <p:txBody>
          <a:bodyPr>
            <a:normAutofit fontScale="90000"/>
          </a:bodyPr>
          <a:lstStyle/>
          <a:p>
            <a:pPr algn="ctr"/>
            <a:r>
              <a:rPr lang="es-ES" sz="2000" dirty="0">
                <a:latin typeface="+mn-lt"/>
              </a:rPr>
              <a:t>Consuelo Martín García, </a:t>
            </a:r>
            <a:r>
              <a:rPr lang="es-ES" sz="2000" dirty="0">
                <a:latin typeface="+mn-lt"/>
                <a:hlinkClick r:id="rId3"/>
              </a:rPr>
              <a:t>avchelo@usal.es</a:t>
            </a:r>
            <a:r>
              <a:rPr lang="es-ES" sz="2000" dirty="0">
                <a:latin typeface="+mn-lt"/>
              </a:rPr>
              <a:t> </a:t>
            </a:r>
            <a:br>
              <a:rPr lang="es-ES" sz="2000" dirty="0">
                <a:latin typeface="+mn-lt"/>
              </a:rPr>
            </a:br>
            <a:r>
              <a:rPr lang="es-ES" sz="2000" dirty="0">
                <a:latin typeface="+mn-lt"/>
              </a:rPr>
              <a:t>Sonia Carrasco Sánchez, </a:t>
            </a:r>
            <a:r>
              <a:rPr lang="es-ES" sz="2000" dirty="0">
                <a:latin typeface="+mn-lt"/>
                <a:hlinkClick r:id="rId4"/>
              </a:rPr>
              <a:t>soniacs@usal.es</a:t>
            </a:r>
            <a:r>
              <a:rPr lang="es-ES" sz="2000" dirty="0">
                <a:latin typeface="+mn-lt"/>
              </a:rPr>
              <a:t/>
            </a:r>
            <a:br>
              <a:rPr lang="es-ES" sz="2000" dirty="0">
                <a:latin typeface="+mn-lt"/>
              </a:rPr>
            </a:br>
            <a:r>
              <a:rPr lang="es-ES" sz="2000" dirty="0">
                <a:latin typeface="+mn-lt"/>
              </a:rPr>
              <a:t>Bibliotecas del Campus de Ávila</a:t>
            </a:r>
            <a:br>
              <a:rPr lang="es-ES" sz="2000" dirty="0">
                <a:latin typeface="+mn-lt"/>
              </a:rPr>
            </a:br>
            <a:r>
              <a:rPr lang="es-ES" sz="2000" dirty="0">
                <a:latin typeface="+mn-lt"/>
              </a:rPr>
              <a:t> </a:t>
            </a:r>
            <a:br>
              <a:rPr lang="es-ES" sz="2000" dirty="0">
                <a:latin typeface="+mn-lt"/>
              </a:rPr>
            </a:br>
            <a:endParaRPr lang="es-ES" sz="2000" dirty="0">
              <a:latin typeface="+mn-lt"/>
            </a:endParaRPr>
          </a:p>
        </p:txBody>
      </p:sp>
      <p:sp>
        <p:nvSpPr>
          <p:cNvPr id="9" name="Marcador de contenido 8"/>
          <p:cNvSpPr>
            <a:spLocks noGrp="1"/>
          </p:cNvSpPr>
          <p:nvPr>
            <p:ph type="subTitle" idx="1"/>
          </p:nvPr>
        </p:nvSpPr>
        <p:spPr>
          <a:xfrm>
            <a:off x="887315" y="485480"/>
            <a:ext cx="7458663" cy="2956667"/>
          </a:xfrm>
        </p:spPr>
        <p:txBody>
          <a:bodyPr>
            <a:normAutofit/>
          </a:bodyPr>
          <a:lstStyle/>
          <a:p>
            <a:pPr marL="0" indent="0" algn="ctr">
              <a:buNone/>
            </a:pPr>
            <a:endParaRPr lang="es-ES" sz="4000" dirty="0">
              <a:solidFill>
                <a:srgbClr val="FF0000"/>
              </a:solidFill>
            </a:endParaRPr>
          </a:p>
          <a:p>
            <a:pPr marL="0" indent="0" algn="ctr">
              <a:buNone/>
            </a:pPr>
            <a:endParaRPr lang="es-ES" sz="4000" dirty="0">
              <a:solidFill>
                <a:srgbClr val="FF0000"/>
              </a:solidFill>
            </a:endParaRPr>
          </a:p>
          <a:p>
            <a:pPr marL="0" indent="0" algn="ctr">
              <a:buNone/>
            </a:pPr>
            <a:r>
              <a:rPr lang="es-ES" sz="4000" dirty="0">
                <a:solidFill>
                  <a:srgbClr val="FF0000"/>
                </a:solidFill>
              </a:rPr>
              <a:t>Recursos de información especializados en Enfermería</a:t>
            </a:r>
          </a:p>
        </p:txBody>
      </p:sp>
    </p:spTree>
    <p:extLst>
      <p:ext uri="{BB962C8B-B14F-4D97-AF65-F5344CB8AC3E}">
        <p14:creationId xmlns:p14="http://schemas.microsoft.com/office/powerpoint/2010/main" val="161568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4. Formular la estrategia de búsqueda</a:t>
            </a:r>
          </a:p>
        </p:txBody>
      </p:sp>
      <p:sp>
        <p:nvSpPr>
          <p:cNvPr id="3" name="Marcador de contenido 2"/>
          <p:cNvSpPr>
            <a:spLocks noGrp="1"/>
          </p:cNvSpPr>
          <p:nvPr>
            <p:ph idx="1"/>
          </p:nvPr>
        </p:nvSpPr>
        <p:spPr/>
        <p:txBody>
          <a:bodyPr/>
          <a:lstStyle/>
          <a:p>
            <a:pPr marL="0" indent="0" algn="just">
              <a:buNone/>
            </a:pPr>
            <a:r>
              <a:rPr lang="es-ES" dirty="0"/>
              <a:t>Conocer el lenguaje documental de la base de datos o buscador para poder formular nuestra pregunta</a:t>
            </a:r>
          </a:p>
          <a:p>
            <a:pPr marL="0" indent="0">
              <a:buNone/>
            </a:pPr>
            <a:endParaRPr lang="es-ES" dirty="0"/>
          </a:p>
          <a:p>
            <a:pPr lvl="1">
              <a:buFont typeface="Wingdings" panose="05000000000000000000" pitchFamily="2" charset="2"/>
              <a:buChar char="ü"/>
            </a:pPr>
            <a:r>
              <a:rPr lang="es-ES" dirty="0"/>
              <a:t>Tipos de búsqueda</a:t>
            </a:r>
          </a:p>
          <a:p>
            <a:pPr lvl="1">
              <a:buFont typeface="Wingdings" panose="05000000000000000000" pitchFamily="2" charset="2"/>
              <a:buChar char="ü"/>
            </a:pPr>
            <a:r>
              <a:rPr lang="es-ES" dirty="0"/>
              <a:t>Campos de búsqueda</a:t>
            </a:r>
          </a:p>
          <a:p>
            <a:pPr lvl="1">
              <a:buFont typeface="Wingdings" panose="05000000000000000000" pitchFamily="2" charset="2"/>
              <a:buChar char="ü"/>
            </a:pPr>
            <a:r>
              <a:rPr lang="es-ES" dirty="0"/>
              <a:t>Términos de búsqueda (tesauros)</a:t>
            </a:r>
          </a:p>
          <a:p>
            <a:pPr lvl="1">
              <a:buFont typeface="Wingdings" panose="05000000000000000000" pitchFamily="2" charset="2"/>
              <a:buChar char="ü"/>
            </a:pPr>
            <a:r>
              <a:rPr lang="es-ES" dirty="0"/>
              <a:t>Operadores y símbolos de sustitución</a:t>
            </a:r>
          </a:p>
        </p:txBody>
      </p:sp>
    </p:spTree>
    <p:extLst>
      <p:ext uri="{BB962C8B-B14F-4D97-AF65-F5344CB8AC3E}">
        <p14:creationId xmlns:p14="http://schemas.microsoft.com/office/powerpoint/2010/main" val="290874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066" y="2801171"/>
            <a:ext cx="2726267" cy="681700"/>
          </a:xfrm>
        </p:spPr>
        <p:txBody>
          <a:bodyPr>
            <a:normAutofit/>
          </a:bodyPr>
          <a:lstStyle/>
          <a:p>
            <a:pPr marL="0" indent="0">
              <a:buNone/>
            </a:pPr>
            <a:r>
              <a:rPr lang="es-ES" sz="2400" dirty="0">
                <a:solidFill>
                  <a:srgbClr val="FF0000"/>
                </a:solidFill>
              </a:rPr>
              <a:t>Tipos de búsqueda</a:t>
            </a:r>
          </a:p>
        </p:txBody>
      </p:sp>
      <p:pic>
        <p:nvPicPr>
          <p:cNvPr id="7" name="Imagen 6">
            <a:extLst>
              <a:ext uri="{FF2B5EF4-FFF2-40B4-BE49-F238E27FC236}">
                <a16:creationId xmlns:a16="http://schemas.microsoft.com/office/drawing/2014/main" id="{2D66F376-53DC-43B0-BF7A-FF6B4B8936BB}"/>
              </a:ext>
            </a:extLst>
          </p:cNvPr>
          <p:cNvPicPr>
            <a:picLocks noChangeAspect="1"/>
          </p:cNvPicPr>
          <p:nvPr/>
        </p:nvPicPr>
        <p:blipFill>
          <a:blip r:embed="rId2"/>
          <a:stretch>
            <a:fillRect/>
          </a:stretch>
        </p:blipFill>
        <p:spPr>
          <a:xfrm>
            <a:off x="394855" y="121173"/>
            <a:ext cx="6536267" cy="1271542"/>
          </a:xfrm>
          <a:prstGeom prst="rect">
            <a:avLst/>
          </a:prstGeom>
        </p:spPr>
      </p:pic>
      <p:pic>
        <p:nvPicPr>
          <p:cNvPr id="9" name="Imagen 8">
            <a:extLst>
              <a:ext uri="{FF2B5EF4-FFF2-40B4-BE49-F238E27FC236}">
                <a16:creationId xmlns:a16="http://schemas.microsoft.com/office/drawing/2014/main" id="{04BA3CDE-9875-4A45-870C-284D0807A7F4}"/>
              </a:ext>
            </a:extLst>
          </p:cNvPr>
          <p:cNvPicPr>
            <a:picLocks noChangeAspect="1"/>
          </p:cNvPicPr>
          <p:nvPr/>
        </p:nvPicPr>
        <p:blipFill>
          <a:blip r:embed="rId3"/>
          <a:stretch>
            <a:fillRect/>
          </a:stretch>
        </p:blipFill>
        <p:spPr>
          <a:xfrm>
            <a:off x="2836333" y="1606260"/>
            <a:ext cx="6089998" cy="3498612"/>
          </a:xfrm>
          <a:prstGeom prst="rect">
            <a:avLst/>
          </a:prstGeom>
        </p:spPr>
      </p:pic>
      <p:pic>
        <p:nvPicPr>
          <p:cNvPr id="15" name="Imagen 14">
            <a:extLst>
              <a:ext uri="{FF2B5EF4-FFF2-40B4-BE49-F238E27FC236}">
                <a16:creationId xmlns:a16="http://schemas.microsoft.com/office/drawing/2014/main" id="{E7A0316F-ECC0-47C5-9E65-31EE62AB98B3}"/>
              </a:ext>
            </a:extLst>
          </p:cNvPr>
          <p:cNvPicPr>
            <a:picLocks noChangeAspect="1"/>
          </p:cNvPicPr>
          <p:nvPr/>
        </p:nvPicPr>
        <p:blipFill>
          <a:blip r:embed="rId4"/>
          <a:stretch>
            <a:fillRect/>
          </a:stretch>
        </p:blipFill>
        <p:spPr>
          <a:xfrm>
            <a:off x="126999" y="5445722"/>
            <a:ext cx="8238067" cy="1309499"/>
          </a:xfrm>
          <a:prstGeom prst="rect">
            <a:avLst/>
          </a:prstGeom>
        </p:spPr>
      </p:pic>
      <p:sp>
        <p:nvSpPr>
          <p:cNvPr id="2" name="CuadroTexto 1"/>
          <p:cNvSpPr txBox="1"/>
          <p:nvPr/>
        </p:nvSpPr>
        <p:spPr>
          <a:xfrm>
            <a:off x="227684" y="117655"/>
            <a:ext cx="301686" cy="369332"/>
          </a:xfrm>
          <a:prstGeom prst="rect">
            <a:avLst/>
          </a:prstGeom>
          <a:noFill/>
        </p:spPr>
        <p:txBody>
          <a:bodyPr wrap="none" rtlCol="0">
            <a:spAutoFit/>
          </a:bodyPr>
          <a:lstStyle/>
          <a:p>
            <a:r>
              <a:rPr lang="es-ES" dirty="0"/>
              <a:t>1</a:t>
            </a:r>
          </a:p>
        </p:txBody>
      </p:sp>
      <p:pic>
        <p:nvPicPr>
          <p:cNvPr id="5" name="Imagen 4"/>
          <p:cNvPicPr>
            <a:picLocks noChangeAspect="1"/>
          </p:cNvPicPr>
          <p:nvPr/>
        </p:nvPicPr>
        <p:blipFill>
          <a:blip r:embed="rId5"/>
          <a:stretch>
            <a:fillRect/>
          </a:stretch>
        </p:blipFill>
        <p:spPr>
          <a:xfrm>
            <a:off x="2635147" y="1592957"/>
            <a:ext cx="402371" cy="499915"/>
          </a:xfrm>
          <a:prstGeom prst="rect">
            <a:avLst/>
          </a:prstGeom>
        </p:spPr>
      </p:pic>
      <p:pic>
        <p:nvPicPr>
          <p:cNvPr id="8" name="Imagen 7"/>
          <p:cNvPicPr>
            <a:picLocks noChangeAspect="1"/>
          </p:cNvPicPr>
          <p:nvPr/>
        </p:nvPicPr>
        <p:blipFill>
          <a:blip r:embed="rId6"/>
          <a:stretch>
            <a:fillRect/>
          </a:stretch>
        </p:blipFill>
        <p:spPr>
          <a:xfrm>
            <a:off x="4044846" y="5507478"/>
            <a:ext cx="402371" cy="499915"/>
          </a:xfrm>
          <a:prstGeom prst="rect">
            <a:avLst/>
          </a:prstGeom>
        </p:spPr>
      </p:pic>
    </p:spTree>
    <p:extLst>
      <p:ext uri="{BB962C8B-B14F-4D97-AF65-F5344CB8AC3E}">
        <p14:creationId xmlns:p14="http://schemas.microsoft.com/office/powerpoint/2010/main" val="308686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Términos de búsqueda</a:t>
            </a:r>
          </a:p>
        </p:txBody>
      </p:sp>
      <p:sp>
        <p:nvSpPr>
          <p:cNvPr id="4" name="Marcador de texto 3"/>
          <p:cNvSpPr>
            <a:spLocks noGrp="1"/>
          </p:cNvSpPr>
          <p:nvPr>
            <p:ph type="body" idx="1"/>
          </p:nvPr>
        </p:nvSpPr>
        <p:spPr/>
        <p:txBody>
          <a:bodyPr>
            <a:normAutofit/>
          </a:bodyPr>
          <a:lstStyle/>
          <a:p>
            <a:r>
              <a:rPr lang="es-ES" sz="3200" b="0" dirty="0"/>
              <a:t>Palabras clave</a:t>
            </a:r>
          </a:p>
        </p:txBody>
      </p:sp>
      <p:sp>
        <p:nvSpPr>
          <p:cNvPr id="5" name="Marcador de contenido 4"/>
          <p:cNvSpPr>
            <a:spLocks noGrp="1"/>
          </p:cNvSpPr>
          <p:nvPr>
            <p:ph sz="half" idx="2"/>
          </p:nvPr>
        </p:nvSpPr>
        <p:spPr>
          <a:xfrm>
            <a:off x="392279" y="3604981"/>
            <a:ext cx="3373386" cy="2014423"/>
          </a:xfrm>
        </p:spPr>
        <p:txBody>
          <a:bodyPr/>
          <a:lstStyle/>
          <a:p>
            <a:pPr algn="just"/>
            <a:r>
              <a:rPr lang="es-ES" dirty="0"/>
              <a:t>Términos libres del lenguaje natural</a:t>
            </a:r>
          </a:p>
          <a:p>
            <a:pPr algn="just"/>
            <a:r>
              <a:rPr lang="es-ES" dirty="0"/>
              <a:t>Extraídos del título, resumen..</a:t>
            </a:r>
          </a:p>
        </p:txBody>
      </p:sp>
      <p:sp>
        <p:nvSpPr>
          <p:cNvPr id="6" name="Marcador de texto 5"/>
          <p:cNvSpPr>
            <a:spLocks noGrp="1"/>
          </p:cNvSpPr>
          <p:nvPr>
            <p:ph type="body" sz="quarter" idx="3"/>
          </p:nvPr>
        </p:nvSpPr>
        <p:spPr>
          <a:xfrm>
            <a:off x="5611451" y="1679530"/>
            <a:ext cx="3887391" cy="823912"/>
          </a:xfrm>
        </p:spPr>
        <p:txBody>
          <a:bodyPr>
            <a:normAutofit/>
          </a:bodyPr>
          <a:lstStyle/>
          <a:p>
            <a:r>
              <a:rPr lang="es-ES" sz="3200" b="0" dirty="0"/>
              <a:t>Descriptores</a:t>
            </a:r>
          </a:p>
        </p:txBody>
      </p:sp>
      <p:sp>
        <p:nvSpPr>
          <p:cNvPr id="7" name="Marcador de contenido 6"/>
          <p:cNvSpPr>
            <a:spLocks noGrp="1"/>
          </p:cNvSpPr>
          <p:nvPr>
            <p:ph sz="quarter" idx="4"/>
          </p:nvPr>
        </p:nvSpPr>
        <p:spPr>
          <a:xfrm>
            <a:off x="5411945" y="3604981"/>
            <a:ext cx="3391233" cy="2155739"/>
          </a:xfrm>
        </p:spPr>
        <p:txBody>
          <a:bodyPr>
            <a:normAutofit fontScale="92500"/>
          </a:bodyPr>
          <a:lstStyle/>
          <a:p>
            <a:pPr algn="just"/>
            <a:r>
              <a:rPr lang="es-ES" dirty="0"/>
              <a:t>Términos controlados</a:t>
            </a:r>
          </a:p>
          <a:p>
            <a:pPr algn="just"/>
            <a:r>
              <a:rPr lang="es-ES" dirty="0"/>
              <a:t>Tomados de un tesauro o vocabulario  controlado</a:t>
            </a:r>
          </a:p>
        </p:txBody>
      </p:sp>
      <p:sp>
        <p:nvSpPr>
          <p:cNvPr id="8" name="Flecha abajo 7"/>
          <p:cNvSpPr/>
          <p:nvPr/>
        </p:nvSpPr>
        <p:spPr>
          <a:xfrm>
            <a:off x="1610436" y="2530737"/>
            <a:ext cx="218364" cy="66283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pic>
        <p:nvPicPr>
          <p:cNvPr id="9" name="Imagen 8"/>
          <p:cNvPicPr>
            <a:picLocks noChangeAspect="1"/>
          </p:cNvPicPr>
          <p:nvPr/>
        </p:nvPicPr>
        <p:blipFill>
          <a:blip r:embed="rId2"/>
          <a:stretch>
            <a:fillRect/>
          </a:stretch>
        </p:blipFill>
        <p:spPr>
          <a:xfrm>
            <a:off x="6615558" y="2520750"/>
            <a:ext cx="267380" cy="682811"/>
          </a:xfrm>
          <a:prstGeom prst="rect">
            <a:avLst/>
          </a:prstGeom>
        </p:spPr>
      </p:pic>
    </p:spTree>
    <p:extLst>
      <p:ext uri="{BB962C8B-B14F-4D97-AF65-F5344CB8AC3E}">
        <p14:creationId xmlns:p14="http://schemas.microsoft.com/office/powerpoint/2010/main" val="153439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420456" y="365126"/>
            <a:ext cx="8233996" cy="1325563"/>
          </a:xfrm>
        </p:spPr>
        <p:txBody>
          <a:bodyPr>
            <a:normAutofit/>
          </a:bodyPr>
          <a:lstStyle/>
          <a:p>
            <a:r>
              <a:rPr lang="es-ES" sz="3200" dirty="0">
                <a:solidFill>
                  <a:srgbClr val="FF0000"/>
                </a:solidFill>
              </a:rPr>
              <a:t>Si buscamos por palabra clave también debemos: </a:t>
            </a:r>
          </a:p>
        </p:txBody>
      </p:sp>
      <p:sp>
        <p:nvSpPr>
          <p:cNvPr id="8" name="Marcador de contenido 7"/>
          <p:cNvSpPr>
            <a:spLocks noGrp="1"/>
          </p:cNvSpPr>
          <p:nvPr>
            <p:ph idx="1"/>
          </p:nvPr>
        </p:nvSpPr>
        <p:spPr>
          <a:xfrm>
            <a:off x="420456" y="1690689"/>
            <a:ext cx="8371852" cy="3028448"/>
          </a:xfrm>
        </p:spPr>
        <p:txBody>
          <a:bodyPr>
            <a:normAutofit fontScale="92500" lnSpcReduction="10000"/>
          </a:bodyPr>
          <a:lstStyle/>
          <a:p>
            <a:pPr algn="just"/>
            <a:r>
              <a:rPr lang="es-ES" dirty="0"/>
              <a:t>Buscar por el término seleccionado y todos sus sinónimos.</a:t>
            </a:r>
          </a:p>
          <a:p>
            <a:pPr algn="just"/>
            <a:r>
              <a:rPr lang="es-ES" dirty="0"/>
              <a:t>Buscar los términos en otros idiomas.</a:t>
            </a:r>
          </a:p>
          <a:p>
            <a:pPr algn="just"/>
            <a:r>
              <a:rPr lang="es-ES" dirty="0"/>
              <a:t>Buscar por las distintas variantes gramaticales o diferentes grafías de un término.</a:t>
            </a:r>
          </a:p>
          <a:p>
            <a:pPr algn="just"/>
            <a:r>
              <a:rPr lang="es-ES" dirty="0"/>
              <a:t>Utilizar la forma desarrollada de acrónimos y siglas.</a:t>
            </a:r>
          </a:p>
          <a:p>
            <a:pPr algn="just"/>
            <a:endParaRPr lang="es-ES" dirty="0"/>
          </a:p>
          <a:p>
            <a:pPr marL="0" indent="0" algn="just">
              <a:buNone/>
            </a:pPr>
            <a:r>
              <a:rPr lang="es-ES" sz="1900" dirty="0"/>
              <a:t>      </a:t>
            </a:r>
            <a:r>
              <a:rPr lang="es-ES" sz="2200" dirty="0">
                <a:solidFill>
                  <a:srgbClr val="FF0000"/>
                </a:solidFill>
              </a:rPr>
              <a:t>transexual = persona transexual = </a:t>
            </a:r>
            <a:r>
              <a:rPr lang="es-ES" sz="2200" dirty="0" err="1" smtClean="0">
                <a:solidFill>
                  <a:srgbClr val="FF0000"/>
                </a:solidFill>
              </a:rPr>
              <a:t>transgénero</a:t>
            </a:r>
            <a:r>
              <a:rPr lang="es-ES" sz="2200" dirty="0" smtClean="0">
                <a:solidFill>
                  <a:srgbClr val="FF0000"/>
                </a:solidFill>
              </a:rPr>
              <a:t> </a:t>
            </a:r>
            <a:r>
              <a:rPr lang="es-ES" sz="2200" dirty="0">
                <a:solidFill>
                  <a:srgbClr val="FF0000"/>
                </a:solidFill>
              </a:rPr>
              <a:t>= tercer </a:t>
            </a:r>
            <a:r>
              <a:rPr lang="es-ES" sz="2200" dirty="0" smtClean="0">
                <a:solidFill>
                  <a:srgbClr val="FF0000"/>
                </a:solidFill>
              </a:rPr>
              <a:t>género </a:t>
            </a:r>
            <a:r>
              <a:rPr lang="es-ES" sz="2200" dirty="0">
                <a:solidFill>
                  <a:srgbClr val="FF0000"/>
                </a:solidFill>
              </a:rPr>
              <a:t>= tercer sexo</a:t>
            </a:r>
          </a:p>
          <a:p>
            <a:pPr algn="just"/>
            <a:endParaRPr lang="es-ES" dirty="0"/>
          </a:p>
          <a:p>
            <a:pPr marL="0" indent="0">
              <a:buNone/>
            </a:pPr>
            <a:endParaRPr lang="es-ES" dirty="0"/>
          </a:p>
        </p:txBody>
      </p:sp>
      <p:pic>
        <p:nvPicPr>
          <p:cNvPr id="3" name="Imagen 2"/>
          <p:cNvPicPr>
            <a:picLocks noChangeAspect="1"/>
          </p:cNvPicPr>
          <p:nvPr/>
        </p:nvPicPr>
        <p:blipFill>
          <a:blip r:embed="rId2"/>
          <a:stretch>
            <a:fillRect/>
          </a:stretch>
        </p:blipFill>
        <p:spPr>
          <a:xfrm>
            <a:off x="6986125" y="4714875"/>
            <a:ext cx="2143125" cy="2143125"/>
          </a:xfrm>
          <a:prstGeom prst="rect">
            <a:avLst/>
          </a:prstGeom>
        </p:spPr>
      </p:pic>
    </p:spTree>
    <p:extLst>
      <p:ext uri="{BB962C8B-B14F-4D97-AF65-F5344CB8AC3E}">
        <p14:creationId xmlns:p14="http://schemas.microsoft.com/office/powerpoint/2010/main" val="425134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046" y="421397"/>
            <a:ext cx="8515351" cy="1325563"/>
          </a:xfrm>
        </p:spPr>
        <p:txBody>
          <a:bodyPr>
            <a:normAutofit/>
          </a:bodyPr>
          <a:lstStyle/>
          <a:p>
            <a:r>
              <a:rPr lang="es-ES" sz="3200" dirty="0">
                <a:solidFill>
                  <a:srgbClr val="FF0000"/>
                </a:solidFill>
              </a:rPr>
              <a:t>Si utilizamos descriptores haremos búsquedas más precisas y eliminaremos:</a:t>
            </a:r>
          </a:p>
        </p:txBody>
      </p:sp>
      <p:sp>
        <p:nvSpPr>
          <p:cNvPr id="3" name="Marcador de contenido 2"/>
          <p:cNvSpPr>
            <a:spLocks noGrp="1"/>
          </p:cNvSpPr>
          <p:nvPr>
            <p:ph idx="1"/>
          </p:nvPr>
        </p:nvSpPr>
        <p:spPr>
          <a:xfrm>
            <a:off x="628650" y="1919409"/>
            <a:ext cx="8228747" cy="4351338"/>
          </a:xfrm>
        </p:spPr>
        <p:txBody>
          <a:bodyPr/>
          <a:lstStyle/>
          <a:p>
            <a:pPr algn="just"/>
            <a:r>
              <a:rPr lang="es-ES" dirty="0"/>
              <a:t>La sinonimia (palabras diferentes con igual significado o parecido).</a:t>
            </a:r>
          </a:p>
          <a:p>
            <a:pPr algn="just"/>
            <a:r>
              <a:rPr lang="es-ES" dirty="0"/>
              <a:t>La polisemia (palabras con varios significados).</a:t>
            </a:r>
          </a:p>
          <a:p>
            <a:pPr algn="just"/>
            <a:r>
              <a:rPr lang="es-ES" dirty="0"/>
              <a:t>Las variantes gramaticales.</a:t>
            </a:r>
          </a:p>
          <a:p>
            <a:pPr algn="just"/>
            <a:r>
              <a:rPr lang="es-ES" dirty="0"/>
              <a:t>Las ambigüedades.</a:t>
            </a:r>
          </a:p>
          <a:p>
            <a:pPr marL="0" indent="0" algn="just">
              <a:buNone/>
            </a:pPr>
            <a:endParaRPr lang="es-ES" dirty="0"/>
          </a:p>
          <a:p>
            <a:pPr marL="0" indent="0" algn="just">
              <a:buNone/>
            </a:pPr>
            <a:r>
              <a:rPr lang="es-ES" sz="2000" dirty="0"/>
              <a:t>                            </a:t>
            </a:r>
            <a:r>
              <a:rPr lang="es-ES" sz="2000" dirty="0" err="1"/>
              <a:t>DeCS</a:t>
            </a:r>
            <a:r>
              <a:rPr lang="es-ES" sz="2000" dirty="0"/>
              <a:t>/</a:t>
            </a:r>
            <a:r>
              <a:rPr lang="es-ES" sz="2000" dirty="0" err="1"/>
              <a:t>MeSH</a:t>
            </a:r>
            <a:r>
              <a:rPr lang="es-ES" sz="2000" dirty="0"/>
              <a:t> = </a:t>
            </a:r>
            <a:r>
              <a:rPr lang="es-ES" sz="2000" i="1" dirty="0">
                <a:solidFill>
                  <a:srgbClr val="FF0000"/>
                </a:solidFill>
              </a:rPr>
              <a:t>personas </a:t>
            </a:r>
            <a:r>
              <a:rPr lang="es-ES" sz="2000" i="1" dirty="0" err="1" smtClean="0">
                <a:solidFill>
                  <a:srgbClr val="FF0000"/>
                </a:solidFill>
              </a:rPr>
              <a:t>transgénero</a:t>
            </a:r>
            <a:r>
              <a:rPr lang="es-ES" sz="2000" i="1" dirty="0" smtClean="0">
                <a:solidFill>
                  <a:srgbClr val="FF0000"/>
                </a:solidFill>
              </a:rPr>
              <a:t> </a:t>
            </a:r>
            <a:r>
              <a:rPr lang="es-ES" sz="2000" i="1" dirty="0">
                <a:solidFill>
                  <a:srgbClr val="FF0000"/>
                </a:solidFill>
              </a:rPr>
              <a:t>/ </a:t>
            </a:r>
            <a:r>
              <a:rPr lang="es-ES" sz="2000" i="1" dirty="0" err="1">
                <a:solidFill>
                  <a:srgbClr val="FF0000"/>
                </a:solidFill>
              </a:rPr>
              <a:t>transgender</a:t>
            </a:r>
            <a:r>
              <a:rPr lang="es-ES" sz="2000" i="1" dirty="0">
                <a:solidFill>
                  <a:srgbClr val="FF0000"/>
                </a:solidFill>
              </a:rPr>
              <a:t> </a:t>
            </a:r>
            <a:r>
              <a:rPr lang="es-ES" sz="2000" i="1" dirty="0" err="1">
                <a:solidFill>
                  <a:srgbClr val="FF0000"/>
                </a:solidFill>
              </a:rPr>
              <a:t>persons</a:t>
            </a:r>
            <a:endParaRPr lang="es-ES" sz="2000" i="1" dirty="0">
              <a:solidFill>
                <a:srgbClr val="FF0000"/>
              </a:solidFill>
            </a:endParaRPr>
          </a:p>
          <a:p>
            <a:endParaRPr lang="es-ES" dirty="0"/>
          </a:p>
        </p:txBody>
      </p:sp>
      <p:pic>
        <p:nvPicPr>
          <p:cNvPr id="7" name="Imagen 6"/>
          <p:cNvPicPr>
            <a:picLocks noChangeAspect="1"/>
          </p:cNvPicPr>
          <p:nvPr/>
        </p:nvPicPr>
        <p:blipFill>
          <a:blip r:embed="rId2"/>
          <a:stretch>
            <a:fillRect/>
          </a:stretch>
        </p:blipFill>
        <p:spPr>
          <a:xfrm>
            <a:off x="0" y="4508397"/>
            <a:ext cx="2143125" cy="2143125"/>
          </a:xfrm>
          <a:prstGeom prst="rect">
            <a:avLst/>
          </a:prstGeom>
        </p:spPr>
      </p:pic>
    </p:spTree>
    <p:extLst>
      <p:ext uri="{BB962C8B-B14F-4D97-AF65-F5344CB8AC3E}">
        <p14:creationId xmlns:p14="http://schemas.microsoft.com/office/powerpoint/2010/main" val="186755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0000"/>
                </a:solidFill>
              </a:rPr>
              <a:t>Tesauros</a:t>
            </a:r>
          </a:p>
        </p:txBody>
      </p:sp>
      <p:sp>
        <p:nvSpPr>
          <p:cNvPr id="3" name="Marcador de contenido 2"/>
          <p:cNvSpPr>
            <a:spLocks noGrp="1"/>
          </p:cNvSpPr>
          <p:nvPr>
            <p:ph idx="1"/>
          </p:nvPr>
        </p:nvSpPr>
        <p:spPr/>
        <p:txBody>
          <a:bodyPr/>
          <a:lstStyle/>
          <a:p>
            <a:pPr algn="just"/>
            <a:r>
              <a:rPr lang="es-ES" dirty="0"/>
              <a:t>Diccionarios que permite traducir los términos del lenguaje natural al lenguaje documental se denomina Tesauro. </a:t>
            </a:r>
          </a:p>
          <a:p>
            <a:pPr algn="just"/>
            <a:r>
              <a:rPr lang="es-ES" dirty="0"/>
              <a:t>Se utilizan en la indización para describir el contenido de los documentos, estableciendo relaciones jerárquicas entre los términos con el objeto de hacer explícitas las relaciones entre conceptos. </a:t>
            </a:r>
          </a:p>
        </p:txBody>
      </p:sp>
      <p:pic>
        <p:nvPicPr>
          <p:cNvPr id="5" name="Imagen 4"/>
          <p:cNvPicPr>
            <a:picLocks noChangeAspect="1"/>
          </p:cNvPicPr>
          <p:nvPr/>
        </p:nvPicPr>
        <p:blipFill>
          <a:blip r:embed="rId2"/>
          <a:stretch>
            <a:fillRect/>
          </a:stretch>
        </p:blipFill>
        <p:spPr>
          <a:xfrm>
            <a:off x="497226" y="5445380"/>
            <a:ext cx="2664183" cy="731583"/>
          </a:xfrm>
          <a:prstGeom prst="rect">
            <a:avLst/>
          </a:prstGeom>
        </p:spPr>
      </p:pic>
      <p:pic>
        <p:nvPicPr>
          <p:cNvPr id="9" name="Imagen 8"/>
          <p:cNvPicPr>
            <a:picLocks noChangeAspect="1"/>
          </p:cNvPicPr>
          <p:nvPr/>
        </p:nvPicPr>
        <p:blipFill>
          <a:blip r:embed="rId3"/>
          <a:stretch>
            <a:fillRect/>
          </a:stretch>
        </p:blipFill>
        <p:spPr>
          <a:xfrm>
            <a:off x="3504025" y="5574355"/>
            <a:ext cx="2536134" cy="602608"/>
          </a:xfrm>
          <a:prstGeom prst="rect">
            <a:avLst/>
          </a:prstGeom>
        </p:spPr>
      </p:pic>
      <p:pic>
        <p:nvPicPr>
          <p:cNvPr id="10" name="Imagen 9"/>
          <p:cNvPicPr>
            <a:picLocks noChangeAspect="1"/>
          </p:cNvPicPr>
          <p:nvPr/>
        </p:nvPicPr>
        <p:blipFill>
          <a:blip r:embed="rId4"/>
          <a:stretch>
            <a:fillRect/>
          </a:stretch>
        </p:blipFill>
        <p:spPr>
          <a:xfrm>
            <a:off x="6382775" y="5445380"/>
            <a:ext cx="2268982" cy="671828"/>
          </a:xfrm>
          <a:prstGeom prst="rect">
            <a:avLst/>
          </a:prstGeom>
        </p:spPr>
      </p:pic>
    </p:spTree>
    <p:extLst>
      <p:ext uri="{BB962C8B-B14F-4D97-AF65-F5344CB8AC3E}">
        <p14:creationId xmlns:p14="http://schemas.microsoft.com/office/powerpoint/2010/main" val="146701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48929" y="175636"/>
            <a:ext cx="8160773" cy="6478992"/>
          </a:xfrm>
          <a:prstGeom prst="rect">
            <a:avLst/>
          </a:prstGeom>
        </p:spPr>
      </p:pic>
      <p:pic>
        <p:nvPicPr>
          <p:cNvPr id="5" name="Imagen 4"/>
          <p:cNvPicPr>
            <a:picLocks noChangeAspect="1"/>
          </p:cNvPicPr>
          <p:nvPr/>
        </p:nvPicPr>
        <p:blipFill>
          <a:blip r:embed="rId3"/>
          <a:stretch>
            <a:fillRect/>
          </a:stretch>
        </p:blipFill>
        <p:spPr>
          <a:xfrm>
            <a:off x="3050565" y="4601497"/>
            <a:ext cx="3357499" cy="921967"/>
          </a:xfrm>
          <a:prstGeom prst="rect">
            <a:avLst/>
          </a:prstGeom>
        </p:spPr>
      </p:pic>
    </p:spTree>
    <p:extLst>
      <p:ext uri="{BB962C8B-B14F-4D97-AF65-F5344CB8AC3E}">
        <p14:creationId xmlns:p14="http://schemas.microsoft.com/office/powerpoint/2010/main" val="1119680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97154" y="560438"/>
            <a:ext cx="6878907" cy="6024255"/>
          </a:xfrm>
          <a:prstGeom prst="rect">
            <a:avLst/>
          </a:prstGeom>
        </p:spPr>
      </p:pic>
      <p:pic>
        <p:nvPicPr>
          <p:cNvPr id="3" name="Imagen 2"/>
          <p:cNvPicPr>
            <a:picLocks noChangeAspect="1"/>
          </p:cNvPicPr>
          <p:nvPr/>
        </p:nvPicPr>
        <p:blipFill>
          <a:blip r:embed="rId3"/>
          <a:stretch>
            <a:fillRect/>
          </a:stretch>
        </p:blipFill>
        <p:spPr>
          <a:xfrm>
            <a:off x="3922524" y="2703093"/>
            <a:ext cx="3653537" cy="869471"/>
          </a:xfrm>
          <a:prstGeom prst="rect">
            <a:avLst/>
          </a:prstGeom>
        </p:spPr>
      </p:pic>
    </p:spTree>
    <p:extLst>
      <p:ext uri="{BB962C8B-B14F-4D97-AF65-F5344CB8AC3E}">
        <p14:creationId xmlns:p14="http://schemas.microsoft.com/office/powerpoint/2010/main" val="41462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845FDB9-3E6E-4732-925E-9E2528691C00}"/>
              </a:ext>
            </a:extLst>
          </p:cNvPr>
          <p:cNvPicPr>
            <a:picLocks noChangeAspect="1"/>
          </p:cNvPicPr>
          <p:nvPr/>
        </p:nvPicPr>
        <p:blipFill>
          <a:blip r:embed="rId2"/>
          <a:stretch>
            <a:fillRect/>
          </a:stretch>
        </p:blipFill>
        <p:spPr>
          <a:xfrm>
            <a:off x="434789" y="728133"/>
            <a:ext cx="8565278" cy="5902730"/>
          </a:xfrm>
          <a:prstGeom prst="rect">
            <a:avLst/>
          </a:prstGeom>
        </p:spPr>
      </p:pic>
      <p:pic>
        <p:nvPicPr>
          <p:cNvPr id="6" name="Imagen 5">
            <a:extLst>
              <a:ext uri="{FF2B5EF4-FFF2-40B4-BE49-F238E27FC236}">
                <a16:creationId xmlns:a16="http://schemas.microsoft.com/office/drawing/2014/main" id="{6B230BC2-A7C0-4118-AA97-02FF8A558D1B}"/>
              </a:ext>
            </a:extLst>
          </p:cNvPr>
          <p:cNvPicPr>
            <a:picLocks noChangeAspect="1"/>
          </p:cNvPicPr>
          <p:nvPr/>
        </p:nvPicPr>
        <p:blipFill>
          <a:blip r:embed="rId3"/>
          <a:stretch>
            <a:fillRect/>
          </a:stretch>
        </p:blipFill>
        <p:spPr>
          <a:xfrm>
            <a:off x="6876091" y="57515"/>
            <a:ext cx="2267909" cy="670618"/>
          </a:xfrm>
          <a:prstGeom prst="rect">
            <a:avLst/>
          </a:prstGeom>
        </p:spPr>
      </p:pic>
    </p:spTree>
    <p:extLst>
      <p:ext uri="{BB962C8B-B14F-4D97-AF65-F5344CB8AC3E}">
        <p14:creationId xmlns:p14="http://schemas.microsoft.com/office/powerpoint/2010/main" val="3339812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25463" y="144204"/>
            <a:ext cx="5554662" cy="1143000"/>
          </a:xfrm>
        </p:spPr>
        <p:txBody>
          <a:bodyPr/>
          <a:lstStyle/>
          <a:p>
            <a:pPr algn="l" eaLnBrk="1" hangingPunct="1"/>
            <a:r>
              <a:rPr lang="es-ES" altLang="es-ES_tradnl" sz="4000" dirty="0">
                <a:solidFill>
                  <a:srgbClr val="FF0000"/>
                </a:solidFill>
              </a:rPr>
              <a:t>Operadores booleanos</a:t>
            </a:r>
          </a:p>
        </p:txBody>
      </p:sp>
      <p:sp>
        <p:nvSpPr>
          <p:cNvPr id="11267" name="Rectangle 3"/>
          <p:cNvSpPr>
            <a:spLocks noGrp="1" noChangeArrowheads="1"/>
          </p:cNvSpPr>
          <p:nvPr>
            <p:ph type="body" sz="half" idx="4294967295"/>
          </p:nvPr>
        </p:nvSpPr>
        <p:spPr>
          <a:xfrm>
            <a:off x="525463" y="1287204"/>
            <a:ext cx="7856537" cy="5361246"/>
          </a:xfrm>
        </p:spPr>
        <p:txBody>
          <a:bodyPr>
            <a:normAutofit/>
          </a:bodyPr>
          <a:lstStyle/>
          <a:p>
            <a:pPr algn="just">
              <a:buNone/>
              <a:defRPr/>
            </a:pPr>
            <a:r>
              <a:rPr lang="es-ES" sz="2400" dirty="0"/>
              <a:t>   Permiten combinar los términos de búsqueda estableciendo relaciones sintácticas entre ellos.</a:t>
            </a:r>
          </a:p>
          <a:p>
            <a:pPr algn="just">
              <a:buNone/>
              <a:defRPr/>
            </a:pPr>
            <a:endParaRPr lang="es-ES" sz="2400" dirty="0"/>
          </a:p>
          <a:p>
            <a:pPr lvl="1" algn="just">
              <a:buFont typeface="Wingdings" panose="05000000000000000000" pitchFamily="2" charset="2"/>
              <a:buChar char="Ø"/>
              <a:defRPr/>
            </a:pPr>
            <a:r>
              <a:rPr lang="es-ES" altLang="es-ES_tradnl" sz="2000" dirty="0">
                <a:solidFill>
                  <a:srgbClr val="FF0000"/>
                </a:solidFill>
              </a:rPr>
              <a:t>Operador de intersección (AND, Y, &amp;)</a:t>
            </a:r>
            <a:r>
              <a:rPr lang="es-ES" altLang="es-ES_tradnl" sz="2000" b="1" dirty="0"/>
              <a:t>. </a:t>
            </a:r>
            <a:r>
              <a:rPr lang="es-ES" altLang="es-ES_tradnl" sz="2000" dirty="0"/>
              <a:t>Recupera los documentos que contienen los términos relacionados. </a:t>
            </a:r>
            <a:r>
              <a:rPr lang="es-ES" altLang="es-ES_tradnl" sz="2000" b="1" i="1" dirty="0"/>
              <a:t>Transexualidad AND Enfermería</a:t>
            </a:r>
          </a:p>
          <a:p>
            <a:pPr lvl="1" algn="just">
              <a:buFont typeface="Wingdings" panose="05000000000000000000" pitchFamily="2" charset="2"/>
              <a:buChar char="Ø"/>
              <a:defRPr/>
            </a:pPr>
            <a:endParaRPr lang="es-ES" altLang="es-ES_tradnl" sz="2000" i="1" dirty="0"/>
          </a:p>
          <a:p>
            <a:pPr lvl="1" algn="just">
              <a:buFont typeface="Wingdings" panose="05000000000000000000" pitchFamily="2" charset="2"/>
              <a:buChar char="Ø"/>
              <a:defRPr/>
            </a:pPr>
            <a:r>
              <a:rPr lang="es-ES" altLang="es-ES_tradnl" sz="2000" b="1" dirty="0">
                <a:solidFill>
                  <a:srgbClr val="FF0000"/>
                </a:solidFill>
              </a:rPr>
              <a:t> </a:t>
            </a:r>
            <a:r>
              <a:rPr lang="es-ES" altLang="es-ES_tradnl" sz="2000" dirty="0">
                <a:solidFill>
                  <a:srgbClr val="FF0000"/>
                </a:solidFill>
              </a:rPr>
              <a:t>Operador de unión (O, OR +). </a:t>
            </a:r>
            <a:r>
              <a:rPr lang="es-ES" altLang="es-ES_tradnl" sz="2000" dirty="0"/>
              <a:t>Recupera los documentos que contienen uno u otro término o los dos a la vez. </a:t>
            </a:r>
          </a:p>
          <a:p>
            <a:pPr marL="457200" lvl="1" indent="0" algn="just">
              <a:buNone/>
              <a:defRPr/>
            </a:pPr>
            <a:r>
              <a:rPr lang="es-ES" altLang="es-ES_tradnl" sz="2000" b="1" dirty="0"/>
              <a:t>    </a:t>
            </a:r>
            <a:r>
              <a:rPr lang="es-ES" altLang="es-ES_tradnl" sz="2000" b="1" i="1" dirty="0" err="1"/>
              <a:t>Transgénero</a:t>
            </a:r>
            <a:r>
              <a:rPr lang="es-ES" altLang="es-ES_tradnl" sz="2000" b="1" i="1" dirty="0"/>
              <a:t> OR Transexual</a:t>
            </a:r>
          </a:p>
          <a:p>
            <a:pPr lvl="1" algn="just">
              <a:buFont typeface="Wingdings" panose="05000000000000000000" pitchFamily="2" charset="2"/>
              <a:buChar char="Ø"/>
              <a:defRPr/>
            </a:pPr>
            <a:endParaRPr lang="es-ES" altLang="es-ES_tradnl" sz="2000" i="1" dirty="0"/>
          </a:p>
          <a:p>
            <a:pPr lvl="1" algn="just">
              <a:buFont typeface="Wingdings" panose="05000000000000000000" pitchFamily="2" charset="2"/>
              <a:buChar char="Ø"/>
              <a:defRPr/>
            </a:pPr>
            <a:r>
              <a:rPr lang="es-ES" altLang="es-ES_tradnl" sz="2000" dirty="0">
                <a:solidFill>
                  <a:srgbClr val="FF0000"/>
                </a:solidFill>
              </a:rPr>
              <a:t>Operador de exclusión (NO, -)</a:t>
            </a:r>
            <a:r>
              <a:rPr lang="es-ES" altLang="es-ES_tradnl" sz="2000" b="1" dirty="0"/>
              <a:t>. </a:t>
            </a:r>
            <a:r>
              <a:rPr lang="es-ES" altLang="es-ES_tradnl" sz="2000" dirty="0"/>
              <a:t>Recupera uno pero no el otro.  </a:t>
            </a:r>
            <a:r>
              <a:rPr lang="es-ES" altLang="es-ES_tradnl" sz="2000" i="1" dirty="0"/>
              <a:t> </a:t>
            </a:r>
            <a:r>
              <a:rPr lang="es-ES" altLang="es-ES_tradnl" sz="2000" b="1" i="1" dirty="0"/>
              <a:t>Transexual NOT Cirugía</a:t>
            </a:r>
          </a:p>
          <a:p>
            <a:pPr algn="just" eaLnBrk="1" hangingPunct="1">
              <a:lnSpc>
                <a:spcPct val="90000"/>
              </a:lnSpc>
              <a:defRPr/>
            </a:pPr>
            <a:endParaRPr lang="es-ES" altLang="es-ES_tradnl" sz="1600" dirty="0"/>
          </a:p>
          <a:p>
            <a:pPr marL="0" indent="0" algn="just">
              <a:buNone/>
              <a:defRPr/>
            </a:pPr>
            <a:endParaRPr lang="es-ES" altLang="es-ES_tradnl" sz="1600" dirty="0"/>
          </a:p>
          <a:p>
            <a:pPr algn="just" eaLnBrk="1" hangingPunct="1">
              <a:lnSpc>
                <a:spcPct val="90000"/>
              </a:lnSpc>
              <a:defRPr/>
            </a:pPr>
            <a:endParaRPr lang="es-ES" altLang="es-ES_tradnl" sz="1600" dirty="0"/>
          </a:p>
          <a:p>
            <a:pPr marL="0" indent="0" algn="just" eaLnBrk="1" hangingPunct="1">
              <a:lnSpc>
                <a:spcPct val="90000"/>
              </a:lnSpc>
              <a:buFontTx/>
              <a:buNone/>
              <a:defRPr/>
            </a:pPr>
            <a:endParaRPr lang="es-ES" altLang="es-ES_tradnl" sz="1600" dirty="0"/>
          </a:p>
        </p:txBody>
      </p:sp>
      <p:pic>
        <p:nvPicPr>
          <p:cNvPr id="13316"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103151" y="2430204"/>
            <a:ext cx="914741" cy="53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28374" y="3567780"/>
            <a:ext cx="1064293" cy="590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38" y="4856961"/>
            <a:ext cx="969654" cy="58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40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sz="3000" dirty="0">
                <a:solidFill>
                  <a:srgbClr val="FF0000"/>
                </a:solidFill>
              </a:rPr>
              <a:t>Contenidos</a:t>
            </a:r>
          </a:p>
        </p:txBody>
      </p:sp>
      <p:sp>
        <p:nvSpPr>
          <p:cNvPr id="4" name="Marcador de contenido 3"/>
          <p:cNvSpPr>
            <a:spLocks noGrp="1"/>
          </p:cNvSpPr>
          <p:nvPr>
            <p:ph idx="1"/>
          </p:nvPr>
        </p:nvSpPr>
        <p:spPr/>
        <p:txBody>
          <a:bodyPr>
            <a:normAutofit lnSpcReduction="10000"/>
          </a:bodyPr>
          <a:lstStyle/>
          <a:p>
            <a:pPr marL="514350" indent="-514350">
              <a:buFont typeface="+mj-lt"/>
              <a:buAutoNum type="arabicPeriod"/>
            </a:pPr>
            <a:r>
              <a:rPr lang="es-ES" dirty="0"/>
              <a:t>Búsqueda </a:t>
            </a:r>
            <a:r>
              <a:rPr lang="es-ES" dirty="0" smtClean="0"/>
              <a:t>bibliográfica</a:t>
            </a:r>
          </a:p>
          <a:p>
            <a:pPr marL="514350" indent="-514350">
              <a:buFont typeface="+mj-lt"/>
              <a:buAutoNum type="arabicPeriod"/>
            </a:pPr>
            <a:endParaRPr lang="es-ES" dirty="0"/>
          </a:p>
          <a:p>
            <a:pPr marL="514350" indent="-514350">
              <a:buFont typeface="+mj-lt"/>
              <a:buAutoNum type="arabicPeriod"/>
            </a:pPr>
            <a:r>
              <a:rPr lang="es-ES" dirty="0"/>
              <a:t>Recursos de información </a:t>
            </a:r>
            <a:endParaRPr lang="es-ES" dirty="0" smtClean="0"/>
          </a:p>
          <a:p>
            <a:pPr marL="0" indent="0">
              <a:buNone/>
            </a:pPr>
            <a:r>
              <a:rPr lang="es-ES" dirty="0"/>
              <a:t> </a:t>
            </a:r>
            <a:r>
              <a:rPr lang="es-ES" dirty="0" smtClean="0"/>
              <a:t>           2.1. Suscritos </a:t>
            </a:r>
            <a:r>
              <a:rPr lang="es-ES" dirty="0" smtClean="0"/>
              <a:t>USAL</a:t>
            </a:r>
            <a:endParaRPr lang="es-ES" dirty="0"/>
          </a:p>
          <a:p>
            <a:pPr lvl="3" algn="just"/>
            <a:r>
              <a:rPr lang="es-ES" dirty="0"/>
              <a:t>Brumario</a:t>
            </a:r>
          </a:p>
          <a:p>
            <a:pPr lvl="3" algn="just"/>
            <a:r>
              <a:rPr lang="es-ES" dirty="0"/>
              <a:t>Bases de datos especializadas: </a:t>
            </a:r>
            <a:r>
              <a:rPr lang="es-ES" sz="1200" dirty="0" err="1"/>
              <a:t>CuidenPlus</a:t>
            </a:r>
            <a:r>
              <a:rPr lang="es-ES" sz="1200" dirty="0"/>
              <a:t>,</a:t>
            </a:r>
            <a:r>
              <a:rPr lang="es-ES" dirty="0"/>
              <a:t> </a:t>
            </a:r>
            <a:r>
              <a:rPr lang="es-ES" sz="1200" dirty="0"/>
              <a:t>CINAHL, </a:t>
            </a:r>
            <a:r>
              <a:rPr lang="es-ES" sz="1200" dirty="0" err="1"/>
              <a:t>Nursing</a:t>
            </a:r>
            <a:r>
              <a:rPr lang="es-ES" sz="1200" dirty="0"/>
              <a:t> &amp; </a:t>
            </a:r>
            <a:r>
              <a:rPr lang="es-ES" sz="1200" dirty="0" err="1"/>
              <a:t>Allied</a:t>
            </a:r>
            <a:r>
              <a:rPr lang="es-ES" sz="1200" dirty="0"/>
              <a:t> </a:t>
            </a:r>
            <a:r>
              <a:rPr lang="es-ES" sz="1200" dirty="0" err="1"/>
              <a:t>Health</a:t>
            </a:r>
            <a:r>
              <a:rPr lang="es-ES" sz="1200" dirty="0"/>
              <a:t> </a:t>
            </a:r>
            <a:r>
              <a:rPr lang="es-ES" sz="1200" dirty="0" err="1"/>
              <a:t>Database</a:t>
            </a:r>
            <a:r>
              <a:rPr lang="es-ES" sz="1200" dirty="0"/>
              <a:t>, Cochrane Library, </a:t>
            </a:r>
            <a:r>
              <a:rPr lang="es-ES" sz="1200" dirty="0" err="1" smtClean="0"/>
              <a:t>Medline</a:t>
            </a:r>
            <a:r>
              <a:rPr lang="es-ES" sz="1200" dirty="0" smtClean="0"/>
              <a:t>…</a:t>
            </a:r>
            <a:endParaRPr lang="es-ES" sz="1200" dirty="0"/>
          </a:p>
          <a:p>
            <a:pPr lvl="3" algn="just"/>
            <a:r>
              <a:rPr lang="es-ES" dirty="0" smtClean="0"/>
              <a:t>Gredos</a:t>
            </a:r>
            <a:endParaRPr lang="es-ES" dirty="0"/>
          </a:p>
          <a:p>
            <a:pPr marL="0" indent="0">
              <a:buNone/>
            </a:pPr>
            <a:r>
              <a:rPr lang="es-ES" dirty="0" smtClean="0"/>
              <a:t>             2.2. Recursos </a:t>
            </a:r>
            <a:r>
              <a:rPr lang="es-ES" dirty="0"/>
              <a:t>libres: </a:t>
            </a:r>
            <a:r>
              <a:rPr lang="es-ES" sz="1800" dirty="0" err="1"/>
              <a:t>PubMed</a:t>
            </a:r>
            <a:r>
              <a:rPr lang="es-ES" sz="1800" dirty="0"/>
              <a:t>, </a:t>
            </a:r>
            <a:r>
              <a:rPr lang="es-ES" sz="1800" dirty="0" smtClean="0"/>
              <a:t>BVS</a:t>
            </a:r>
          </a:p>
          <a:p>
            <a:pPr marL="0" indent="0">
              <a:buNone/>
            </a:pPr>
            <a:endParaRPr lang="es-ES" sz="2400" dirty="0"/>
          </a:p>
          <a:p>
            <a:pPr marL="514350" indent="-514350">
              <a:buFont typeface="+mj-lt"/>
              <a:buAutoNum type="arabicPeriod"/>
            </a:pPr>
            <a:r>
              <a:rPr lang="es-ES" dirty="0"/>
              <a:t>Gestión de resultados, citar y referenciar</a:t>
            </a:r>
          </a:p>
          <a:p>
            <a:endParaRPr lang="es-ES" dirty="0"/>
          </a:p>
          <a:p>
            <a:pPr marL="0" indent="0">
              <a:buNone/>
            </a:pPr>
            <a:endParaRPr lang="es-ES" dirty="0"/>
          </a:p>
        </p:txBody>
      </p:sp>
      <p:pic>
        <p:nvPicPr>
          <p:cNvPr id="6" name="Imagen 5"/>
          <p:cNvPicPr>
            <a:picLocks noChangeAspect="1"/>
          </p:cNvPicPr>
          <p:nvPr/>
        </p:nvPicPr>
        <p:blipFill>
          <a:blip r:embed="rId2"/>
          <a:stretch>
            <a:fillRect/>
          </a:stretch>
        </p:blipFill>
        <p:spPr>
          <a:xfrm>
            <a:off x="6483473" y="0"/>
            <a:ext cx="2660527" cy="1702001"/>
          </a:xfrm>
          <a:prstGeom prst="rect">
            <a:avLst/>
          </a:prstGeom>
        </p:spPr>
      </p:pic>
    </p:spTree>
    <p:extLst>
      <p:ext uri="{BB962C8B-B14F-4D97-AF65-F5344CB8AC3E}">
        <p14:creationId xmlns:p14="http://schemas.microsoft.com/office/powerpoint/2010/main" val="225032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940" y="363615"/>
            <a:ext cx="8160170" cy="1325563"/>
          </a:xfrm>
        </p:spPr>
        <p:txBody>
          <a:bodyPr>
            <a:normAutofit/>
          </a:bodyPr>
          <a:lstStyle/>
          <a:p>
            <a:r>
              <a:rPr lang="es-ES" sz="2800" dirty="0">
                <a:solidFill>
                  <a:srgbClr val="FF0000"/>
                </a:solidFill>
              </a:rPr>
              <a:t>Otros operadores: truncamientos, adyacencia</a:t>
            </a:r>
          </a:p>
        </p:txBody>
      </p:sp>
      <p:sp>
        <p:nvSpPr>
          <p:cNvPr id="3" name="Marcador de contenido 2"/>
          <p:cNvSpPr>
            <a:spLocks noGrp="1"/>
          </p:cNvSpPr>
          <p:nvPr>
            <p:ph idx="1"/>
          </p:nvPr>
        </p:nvSpPr>
        <p:spPr>
          <a:xfrm>
            <a:off x="628650" y="1605492"/>
            <a:ext cx="7886700" cy="4351338"/>
          </a:xfrm>
        </p:spPr>
        <p:txBody>
          <a:bodyPr/>
          <a:lstStyle/>
          <a:p>
            <a:pPr marL="0" indent="0">
              <a:buNone/>
            </a:pPr>
            <a:endParaRPr lang="es-ES" sz="2400" dirty="0"/>
          </a:p>
          <a:p>
            <a:r>
              <a:rPr lang="es-ES" sz="2400" dirty="0">
                <a:solidFill>
                  <a:srgbClr val="FF0000"/>
                </a:solidFill>
              </a:rPr>
              <a:t>Truncamientos (*): </a:t>
            </a:r>
            <a:r>
              <a:rPr lang="es-ES" sz="2400" dirty="0"/>
              <a:t>para recuperar palabras que poseen la misma raíz pero diferentes terminaciones </a:t>
            </a:r>
          </a:p>
          <a:p>
            <a:pPr marL="0" indent="0">
              <a:buNone/>
            </a:pPr>
            <a:r>
              <a:rPr lang="es-ES" sz="2400" dirty="0"/>
              <a:t>            </a:t>
            </a:r>
            <a:r>
              <a:rPr lang="es-ES" sz="2400" b="1" dirty="0" err="1"/>
              <a:t>vir</a:t>
            </a:r>
            <a:r>
              <a:rPr lang="es-ES" sz="2400" b="1" dirty="0"/>
              <a:t>* = virus, viral, vírico, virología…</a:t>
            </a:r>
          </a:p>
          <a:p>
            <a:pPr marL="0" indent="0">
              <a:buNone/>
            </a:pPr>
            <a:endParaRPr lang="es-ES" sz="2400" dirty="0"/>
          </a:p>
          <a:p>
            <a:r>
              <a:rPr lang="es-ES" sz="2400" dirty="0">
                <a:solidFill>
                  <a:srgbClr val="FF0000"/>
                </a:solidFill>
              </a:rPr>
              <a:t>Adyacencia (“”): </a:t>
            </a:r>
            <a:r>
              <a:rPr lang="es-ES" sz="2400" dirty="0"/>
              <a:t>para recuperar un conjunto de palabras como una frase </a:t>
            </a:r>
          </a:p>
          <a:p>
            <a:pPr marL="0" indent="0">
              <a:buNone/>
            </a:pPr>
            <a:r>
              <a:rPr lang="es-ES" sz="2400" dirty="0"/>
              <a:t>            </a:t>
            </a:r>
            <a:r>
              <a:rPr lang="es-ES" sz="2400" b="1" dirty="0"/>
              <a:t>“comunicación en enfermería”</a:t>
            </a:r>
          </a:p>
          <a:p>
            <a:endParaRPr lang="es-ES" dirty="0"/>
          </a:p>
        </p:txBody>
      </p:sp>
    </p:spTree>
    <p:extLst>
      <p:ext uri="{BB962C8B-B14F-4D97-AF65-F5344CB8AC3E}">
        <p14:creationId xmlns:p14="http://schemas.microsoft.com/office/powerpoint/2010/main" val="1952566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4478" y="945571"/>
            <a:ext cx="7886700" cy="1325563"/>
          </a:xfrm>
        </p:spPr>
        <p:txBody>
          <a:bodyPr>
            <a:normAutofit/>
          </a:bodyPr>
          <a:lstStyle/>
          <a:p>
            <a:pPr algn="just"/>
            <a:r>
              <a:rPr lang="es-ES" sz="2800" dirty="0"/>
              <a:t>Si utilizamos varios operadores en una sola caja de búsqueda debemos usar paréntesis. </a:t>
            </a:r>
          </a:p>
        </p:txBody>
      </p:sp>
      <p:sp>
        <p:nvSpPr>
          <p:cNvPr id="3" name="Marcador de contenido 2"/>
          <p:cNvSpPr>
            <a:spLocks noGrp="1"/>
          </p:cNvSpPr>
          <p:nvPr>
            <p:ph idx="1"/>
          </p:nvPr>
        </p:nvSpPr>
        <p:spPr>
          <a:xfrm>
            <a:off x="524478" y="3053476"/>
            <a:ext cx="7886700" cy="2465408"/>
          </a:xfrm>
        </p:spPr>
        <p:txBody>
          <a:bodyPr>
            <a:normAutofit/>
          </a:bodyPr>
          <a:lstStyle/>
          <a:p>
            <a:pPr marL="0" indent="0" algn="just">
              <a:buNone/>
            </a:pPr>
            <a:r>
              <a:rPr lang="es-ES" sz="2400" dirty="0"/>
              <a:t>(“persona </a:t>
            </a:r>
            <a:r>
              <a:rPr lang="es-ES" sz="2400" dirty="0" err="1"/>
              <a:t>transgénero</a:t>
            </a:r>
            <a:r>
              <a:rPr lang="es-ES" sz="2400" dirty="0"/>
              <a:t>” OR transexual*) AND “cuidados de enfermería” AND beneficios</a:t>
            </a:r>
          </a:p>
          <a:p>
            <a:pPr marL="0" indent="0" algn="just">
              <a:buNone/>
            </a:pPr>
            <a:endParaRPr lang="es-ES" sz="2400" dirty="0"/>
          </a:p>
          <a:p>
            <a:pPr marL="0" indent="0" algn="just">
              <a:buNone/>
            </a:pPr>
            <a:r>
              <a:rPr lang="es-ES" sz="2400" dirty="0"/>
              <a:t>(“</a:t>
            </a:r>
            <a:r>
              <a:rPr lang="es-ES" sz="2400" dirty="0" err="1"/>
              <a:t>transgender</a:t>
            </a:r>
            <a:r>
              <a:rPr lang="es-ES" sz="2400" dirty="0"/>
              <a:t> </a:t>
            </a:r>
            <a:r>
              <a:rPr lang="es-ES" sz="2400" dirty="0" err="1"/>
              <a:t>persons</a:t>
            </a:r>
            <a:r>
              <a:rPr lang="es-ES" sz="2400" dirty="0"/>
              <a:t>” OR transexual*) AND “</a:t>
            </a:r>
            <a:r>
              <a:rPr lang="es-ES" sz="2400" dirty="0" err="1"/>
              <a:t>nursing</a:t>
            </a:r>
            <a:r>
              <a:rPr lang="es-ES" sz="2400" dirty="0"/>
              <a:t> cares” AND </a:t>
            </a:r>
            <a:r>
              <a:rPr lang="es-ES" sz="2400" dirty="0" err="1"/>
              <a:t>benefits</a:t>
            </a:r>
            <a:endParaRPr lang="es-ES" sz="2400" dirty="0"/>
          </a:p>
        </p:txBody>
      </p:sp>
      <p:sp>
        <p:nvSpPr>
          <p:cNvPr id="4" name="Rectángulo 3"/>
          <p:cNvSpPr/>
          <p:nvPr/>
        </p:nvSpPr>
        <p:spPr>
          <a:xfrm>
            <a:off x="740780" y="1423687"/>
            <a:ext cx="6117220" cy="369332"/>
          </a:xfrm>
          <a:prstGeom prst="rect">
            <a:avLst/>
          </a:prstGeom>
        </p:spPr>
        <p:txBody>
          <a:bodyPr wrap="square">
            <a:spAutoFit/>
          </a:bodyPr>
          <a:lstStyle/>
          <a:p>
            <a:endParaRPr lang="es-ES" dirty="0"/>
          </a:p>
        </p:txBody>
      </p:sp>
    </p:spTree>
    <p:extLst>
      <p:ext uri="{BB962C8B-B14F-4D97-AF65-F5344CB8AC3E}">
        <p14:creationId xmlns:p14="http://schemas.microsoft.com/office/powerpoint/2010/main" val="121445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3080" y="38654"/>
            <a:ext cx="7886700" cy="1325563"/>
          </a:xfrm>
        </p:spPr>
        <p:txBody>
          <a:bodyPr>
            <a:normAutofit/>
          </a:bodyPr>
          <a:lstStyle/>
          <a:p>
            <a:r>
              <a:rPr lang="es-ES" sz="4000" dirty="0">
                <a:solidFill>
                  <a:srgbClr val="FF0000"/>
                </a:solidFill>
              </a:rPr>
              <a:t>5. Realización de la búsqueda</a:t>
            </a:r>
          </a:p>
        </p:txBody>
      </p:sp>
      <p:sp>
        <p:nvSpPr>
          <p:cNvPr id="3" name="Marcador de contenido 2"/>
          <p:cNvSpPr>
            <a:spLocks noGrp="1"/>
          </p:cNvSpPr>
          <p:nvPr>
            <p:ph idx="1"/>
          </p:nvPr>
        </p:nvSpPr>
        <p:spPr>
          <a:xfrm>
            <a:off x="409840" y="1508230"/>
            <a:ext cx="7886700" cy="4351338"/>
          </a:xfrm>
        </p:spPr>
        <p:txBody>
          <a:bodyPr>
            <a:normAutofit/>
          </a:bodyPr>
          <a:lstStyle/>
          <a:p>
            <a:pPr algn="just"/>
            <a:r>
              <a:rPr lang="es-ES" sz="2400" dirty="0"/>
              <a:t>Recomendable consultar la sección </a:t>
            </a:r>
            <a:r>
              <a:rPr lang="es-ES" sz="2400" b="1" dirty="0"/>
              <a:t>ayuda</a:t>
            </a:r>
            <a:r>
              <a:rPr lang="es-ES" sz="2400" dirty="0"/>
              <a:t> para conocer las especificidades de cada base de datos</a:t>
            </a:r>
          </a:p>
        </p:txBody>
      </p:sp>
      <p:pic>
        <p:nvPicPr>
          <p:cNvPr id="4" name="Imagen 3"/>
          <p:cNvPicPr>
            <a:picLocks noChangeAspect="1"/>
          </p:cNvPicPr>
          <p:nvPr/>
        </p:nvPicPr>
        <p:blipFill>
          <a:blip r:embed="rId2"/>
          <a:stretch>
            <a:fillRect/>
          </a:stretch>
        </p:blipFill>
        <p:spPr>
          <a:xfrm>
            <a:off x="409840" y="2820667"/>
            <a:ext cx="8654579" cy="863232"/>
          </a:xfrm>
          <a:prstGeom prst="rect">
            <a:avLst/>
          </a:prstGeom>
        </p:spPr>
      </p:pic>
      <p:pic>
        <p:nvPicPr>
          <p:cNvPr id="5" name="Imagen 4"/>
          <p:cNvPicPr>
            <a:picLocks noChangeAspect="1"/>
          </p:cNvPicPr>
          <p:nvPr/>
        </p:nvPicPr>
        <p:blipFill>
          <a:blip r:embed="rId3"/>
          <a:stretch>
            <a:fillRect/>
          </a:stretch>
        </p:blipFill>
        <p:spPr>
          <a:xfrm>
            <a:off x="1126339" y="4883325"/>
            <a:ext cx="7383405" cy="1230308"/>
          </a:xfrm>
          <a:prstGeom prst="rect">
            <a:avLst/>
          </a:prstGeom>
        </p:spPr>
      </p:pic>
    </p:spTree>
    <p:extLst>
      <p:ext uri="{BB962C8B-B14F-4D97-AF65-F5344CB8AC3E}">
        <p14:creationId xmlns:p14="http://schemas.microsoft.com/office/powerpoint/2010/main" val="213399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832" y="112531"/>
            <a:ext cx="7886700" cy="1325563"/>
          </a:xfrm>
        </p:spPr>
        <p:txBody>
          <a:bodyPr>
            <a:normAutofit/>
          </a:bodyPr>
          <a:lstStyle/>
          <a:p>
            <a:r>
              <a:rPr lang="es-ES" sz="4000" dirty="0">
                <a:solidFill>
                  <a:srgbClr val="FF0000"/>
                </a:solidFill>
              </a:rPr>
              <a:t>6. Evaluación de resultados</a:t>
            </a:r>
          </a:p>
        </p:txBody>
      </p:sp>
      <p:sp>
        <p:nvSpPr>
          <p:cNvPr id="4" name="Marcador de texto 3"/>
          <p:cNvSpPr>
            <a:spLocks noGrp="1"/>
          </p:cNvSpPr>
          <p:nvPr>
            <p:ph type="body" idx="1"/>
          </p:nvPr>
        </p:nvSpPr>
        <p:spPr>
          <a:xfrm>
            <a:off x="346488" y="1269207"/>
            <a:ext cx="3868340" cy="823912"/>
          </a:xfrm>
        </p:spPr>
        <p:txBody>
          <a:bodyPr/>
          <a:lstStyle/>
          <a:p>
            <a:r>
              <a:rPr lang="es-ES" dirty="0"/>
              <a:t>Excesivas referencias</a:t>
            </a:r>
          </a:p>
        </p:txBody>
      </p:sp>
      <p:sp>
        <p:nvSpPr>
          <p:cNvPr id="5" name="Marcador de contenido 4"/>
          <p:cNvSpPr>
            <a:spLocks noGrp="1"/>
          </p:cNvSpPr>
          <p:nvPr>
            <p:ph sz="half" idx="2"/>
          </p:nvPr>
        </p:nvSpPr>
        <p:spPr>
          <a:xfrm>
            <a:off x="468219" y="2253687"/>
            <a:ext cx="2798684" cy="3490408"/>
          </a:xfrm>
        </p:spPr>
        <p:txBody>
          <a:bodyPr>
            <a:normAutofit fontScale="77500" lnSpcReduction="20000"/>
          </a:bodyPr>
          <a:lstStyle/>
          <a:p>
            <a:pPr algn="just"/>
            <a:r>
              <a:rPr lang="es-ES" sz="2300" dirty="0"/>
              <a:t>Buscar términos más específicos.</a:t>
            </a:r>
          </a:p>
          <a:p>
            <a:pPr algn="just"/>
            <a:r>
              <a:rPr lang="es-ES" sz="2300" dirty="0"/>
              <a:t>Combinar los términos con el operador AND.</a:t>
            </a:r>
          </a:p>
          <a:p>
            <a:pPr algn="just"/>
            <a:r>
              <a:rPr lang="es-ES" sz="2300" dirty="0"/>
              <a:t>Eliminar truncados.</a:t>
            </a:r>
          </a:p>
          <a:p>
            <a:pPr algn="just"/>
            <a:r>
              <a:rPr lang="es-ES" sz="2300" dirty="0"/>
              <a:t>Utilizar descriptores (si es posible).</a:t>
            </a:r>
          </a:p>
          <a:p>
            <a:pPr algn="just"/>
            <a:r>
              <a:rPr lang="es-ES" sz="2300" dirty="0"/>
              <a:t>Buscar en campos específicos de la base de datos.</a:t>
            </a:r>
          </a:p>
          <a:p>
            <a:pPr algn="just"/>
            <a:r>
              <a:rPr lang="es-ES" sz="2300" dirty="0"/>
              <a:t>Limitar la búsqueda por tipo de publicación, año, idioma, etc.</a:t>
            </a:r>
          </a:p>
          <a:p>
            <a:endParaRPr lang="es-ES" dirty="0"/>
          </a:p>
        </p:txBody>
      </p:sp>
      <p:sp>
        <p:nvSpPr>
          <p:cNvPr id="6" name="Marcador de texto 5"/>
          <p:cNvSpPr>
            <a:spLocks noGrp="1"/>
          </p:cNvSpPr>
          <p:nvPr>
            <p:ph type="body" sz="quarter" idx="3"/>
          </p:nvPr>
        </p:nvSpPr>
        <p:spPr>
          <a:xfrm>
            <a:off x="4860644" y="1269207"/>
            <a:ext cx="3887391" cy="823912"/>
          </a:xfrm>
        </p:spPr>
        <p:txBody>
          <a:bodyPr/>
          <a:lstStyle/>
          <a:p>
            <a:r>
              <a:rPr lang="es-ES" dirty="0"/>
              <a:t>Escasas referencias</a:t>
            </a:r>
          </a:p>
        </p:txBody>
      </p:sp>
      <p:sp>
        <p:nvSpPr>
          <p:cNvPr id="7" name="Marcador de contenido 6"/>
          <p:cNvSpPr>
            <a:spLocks noGrp="1"/>
          </p:cNvSpPr>
          <p:nvPr>
            <p:ph sz="quarter" idx="4"/>
          </p:nvPr>
        </p:nvSpPr>
        <p:spPr>
          <a:xfrm>
            <a:off x="4788130" y="2261687"/>
            <a:ext cx="3150525" cy="3676588"/>
          </a:xfrm>
        </p:spPr>
        <p:txBody>
          <a:bodyPr>
            <a:normAutofit fontScale="55000" lnSpcReduction="20000"/>
          </a:bodyPr>
          <a:lstStyle/>
          <a:p>
            <a:pPr algn="just"/>
            <a:r>
              <a:rPr lang="es-ES" sz="3200" dirty="0"/>
              <a:t>Emplear términos genéricos.</a:t>
            </a:r>
          </a:p>
          <a:p>
            <a:pPr algn="just"/>
            <a:r>
              <a:rPr lang="es-ES" sz="3200" dirty="0"/>
              <a:t>Añadir términos sinónimos combinándolos con el operador OR.</a:t>
            </a:r>
          </a:p>
          <a:p>
            <a:pPr algn="just"/>
            <a:r>
              <a:rPr lang="es-ES" sz="3200" dirty="0"/>
              <a:t>Utilizar truncados.</a:t>
            </a:r>
          </a:p>
          <a:p>
            <a:pPr algn="just"/>
            <a:r>
              <a:rPr lang="es-ES" sz="3200" dirty="0"/>
              <a:t>Utilizar términos en lenguaje natural.</a:t>
            </a:r>
          </a:p>
          <a:p>
            <a:pPr algn="just"/>
            <a:r>
              <a:rPr lang="es-ES" sz="3200" dirty="0"/>
              <a:t>Ampliar la búsqueda a todos los campos.</a:t>
            </a:r>
          </a:p>
          <a:p>
            <a:pPr algn="just"/>
            <a:r>
              <a:rPr lang="es-ES" sz="3200" dirty="0"/>
              <a:t>Ampliar la búsqueda a más años, a otros idioma, a cualquier tipo de publicación.</a:t>
            </a:r>
          </a:p>
          <a:p>
            <a:endParaRPr lang="es-ES" dirty="0"/>
          </a:p>
        </p:txBody>
      </p:sp>
    </p:spTree>
    <p:extLst>
      <p:ext uri="{BB962C8B-B14F-4D97-AF65-F5344CB8AC3E}">
        <p14:creationId xmlns:p14="http://schemas.microsoft.com/office/powerpoint/2010/main" val="3407608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568952" cy="1143000"/>
          </a:xfrm>
        </p:spPr>
        <p:txBody>
          <a:bodyPr>
            <a:normAutofit fontScale="90000"/>
          </a:bodyPr>
          <a:lstStyle/>
          <a:p>
            <a:r>
              <a:rPr lang="es-ES" dirty="0">
                <a:solidFill>
                  <a:srgbClr val="FF0000"/>
                </a:solidFill>
              </a:rPr>
              <a:t>Elegir y reunir referencias y documentos</a:t>
            </a:r>
          </a:p>
        </p:txBody>
      </p:sp>
      <p:sp>
        <p:nvSpPr>
          <p:cNvPr id="3" name="Marcador de contenido 2"/>
          <p:cNvSpPr>
            <a:spLocks noGrp="1"/>
          </p:cNvSpPr>
          <p:nvPr>
            <p:ph idx="1"/>
          </p:nvPr>
        </p:nvSpPr>
        <p:spPr/>
        <p:txBody>
          <a:bodyPr/>
          <a:lstStyle/>
          <a:p>
            <a:pPr algn="just"/>
            <a:r>
              <a:rPr lang="es-ES" dirty="0"/>
              <a:t>Recopilar y conservar, de forma ordenada y sistemática, las referencias bibliográficas de los resultados satisfactorios.</a:t>
            </a:r>
          </a:p>
          <a:p>
            <a:pPr algn="just"/>
            <a:r>
              <a:rPr lang="es-ES" dirty="0"/>
              <a:t>Acceder al texto completo.</a:t>
            </a:r>
          </a:p>
          <a:p>
            <a:pPr algn="just"/>
            <a:r>
              <a:rPr lang="es-ES" dirty="0"/>
              <a:t>Gestores bibliográficos.</a:t>
            </a:r>
          </a:p>
          <a:p>
            <a:pPr algn="just"/>
            <a:endParaRPr lang="es-ES" dirty="0"/>
          </a:p>
        </p:txBody>
      </p:sp>
      <p:pic>
        <p:nvPicPr>
          <p:cNvPr id="4" name="Imagen 3"/>
          <p:cNvPicPr>
            <a:picLocks noChangeAspect="1"/>
          </p:cNvPicPr>
          <p:nvPr/>
        </p:nvPicPr>
        <p:blipFill>
          <a:blip r:embed="rId2"/>
          <a:stretch>
            <a:fillRect/>
          </a:stretch>
        </p:blipFill>
        <p:spPr>
          <a:xfrm>
            <a:off x="5004048" y="4581128"/>
            <a:ext cx="3133725" cy="1457325"/>
          </a:xfrm>
          <a:prstGeom prst="rect">
            <a:avLst/>
          </a:prstGeom>
        </p:spPr>
      </p:pic>
    </p:spTree>
    <p:extLst>
      <p:ext uri="{BB962C8B-B14F-4D97-AF65-F5344CB8AC3E}">
        <p14:creationId xmlns:p14="http://schemas.microsoft.com/office/powerpoint/2010/main" val="3502170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Guardar búsquedas y crear alertas</a:t>
            </a:r>
          </a:p>
        </p:txBody>
      </p:sp>
      <p:pic>
        <p:nvPicPr>
          <p:cNvPr id="4" name="Marcador de contenido 3"/>
          <p:cNvPicPr>
            <a:picLocks noGrp="1" noChangeAspect="1"/>
          </p:cNvPicPr>
          <p:nvPr>
            <p:ph idx="1"/>
          </p:nvPr>
        </p:nvPicPr>
        <p:blipFill>
          <a:blip r:embed="rId2"/>
          <a:stretch>
            <a:fillRect/>
          </a:stretch>
        </p:blipFill>
        <p:spPr>
          <a:xfrm>
            <a:off x="4211960" y="3284984"/>
            <a:ext cx="3762375" cy="3009900"/>
          </a:xfrm>
          <a:prstGeom prst="rect">
            <a:avLst/>
          </a:prstGeom>
        </p:spPr>
      </p:pic>
      <p:pic>
        <p:nvPicPr>
          <p:cNvPr id="5" name="Imagen 4"/>
          <p:cNvPicPr>
            <a:picLocks noChangeAspect="1"/>
          </p:cNvPicPr>
          <p:nvPr/>
        </p:nvPicPr>
        <p:blipFill>
          <a:blip r:embed="rId3"/>
          <a:stretch>
            <a:fillRect/>
          </a:stretch>
        </p:blipFill>
        <p:spPr>
          <a:xfrm>
            <a:off x="4211960" y="1988840"/>
            <a:ext cx="2845650" cy="855340"/>
          </a:xfrm>
          <a:prstGeom prst="rect">
            <a:avLst/>
          </a:prstGeom>
        </p:spPr>
      </p:pic>
    </p:spTree>
    <p:extLst>
      <p:ext uri="{BB962C8B-B14F-4D97-AF65-F5344CB8AC3E}">
        <p14:creationId xmlns:p14="http://schemas.microsoft.com/office/powerpoint/2010/main" val="98347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465716" y="3358252"/>
            <a:ext cx="7886700" cy="4351338"/>
          </a:xfrm>
        </p:spPr>
        <p:txBody>
          <a:bodyPr>
            <a:normAutofit/>
          </a:bodyPr>
          <a:lstStyle/>
          <a:p>
            <a:pPr marL="0" indent="0">
              <a:buNone/>
            </a:pPr>
            <a:r>
              <a:rPr lang="es-ES" sz="8800" dirty="0"/>
              <a:t>¿Preguntas?</a:t>
            </a:r>
          </a:p>
        </p:txBody>
      </p:sp>
      <p:pic>
        <p:nvPicPr>
          <p:cNvPr id="7" name="Imagen 6"/>
          <p:cNvPicPr>
            <a:picLocks noChangeAspect="1"/>
          </p:cNvPicPr>
          <p:nvPr/>
        </p:nvPicPr>
        <p:blipFill>
          <a:blip r:embed="rId2"/>
          <a:stretch>
            <a:fillRect/>
          </a:stretch>
        </p:blipFill>
        <p:spPr>
          <a:xfrm>
            <a:off x="0" y="0"/>
            <a:ext cx="3382213" cy="2250709"/>
          </a:xfrm>
          <a:prstGeom prst="rect">
            <a:avLst/>
          </a:prstGeom>
        </p:spPr>
      </p:pic>
    </p:spTree>
    <p:extLst>
      <p:ext uri="{BB962C8B-B14F-4D97-AF65-F5344CB8AC3E}">
        <p14:creationId xmlns:p14="http://schemas.microsoft.com/office/powerpoint/2010/main" val="999970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8416" y="-136644"/>
            <a:ext cx="8229600" cy="1143000"/>
          </a:xfrm>
        </p:spPr>
        <p:txBody>
          <a:bodyPr>
            <a:normAutofit/>
          </a:bodyPr>
          <a:lstStyle/>
          <a:p>
            <a:pPr algn="l"/>
            <a:r>
              <a:rPr lang="es-ES" dirty="0">
                <a:solidFill>
                  <a:srgbClr val="FF0000"/>
                </a:solidFill>
              </a:rPr>
              <a:t>¿Dónde buscar?  </a:t>
            </a:r>
          </a:p>
        </p:txBody>
      </p:sp>
      <p:pic>
        <p:nvPicPr>
          <p:cNvPr id="4" name="Marcador de contenido 3"/>
          <p:cNvPicPr>
            <a:picLocks noGrp="1" noChangeAspect="1"/>
          </p:cNvPicPr>
          <p:nvPr>
            <p:ph idx="1"/>
          </p:nvPr>
        </p:nvPicPr>
        <p:blipFill>
          <a:blip r:embed="rId2"/>
          <a:stretch>
            <a:fillRect/>
          </a:stretch>
        </p:blipFill>
        <p:spPr>
          <a:xfrm>
            <a:off x="1188252" y="1641715"/>
            <a:ext cx="7009928" cy="4977548"/>
          </a:xfrm>
          <a:prstGeom prst="rect">
            <a:avLst/>
          </a:prstGeom>
        </p:spPr>
      </p:pic>
      <p:sp>
        <p:nvSpPr>
          <p:cNvPr id="5" name="Rectángulo 4"/>
          <p:cNvSpPr/>
          <p:nvPr/>
        </p:nvSpPr>
        <p:spPr>
          <a:xfrm>
            <a:off x="740986" y="862370"/>
            <a:ext cx="6336704" cy="461665"/>
          </a:xfrm>
          <a:prstGeom prst="rect">
            <a:avLst/>
          </a:prstGeom>
        </p:spPr>
        <p:txBody>
          <a:bodyPr wrap="square">
            <a:spAutoFit/>
          </a:bodyPr>
          <a:lstStyle/>
          <a:p>
            <a:r>
              <a:rPr lang="es-ES" sz="2400" dirty="0">
                <a:solidFill>
                  <a:prstClr val="black"/>
                </a:solidFill>
                <a:ea typeface="+mj-ea"/>
                <a:cs typeface="+mj-cs"/>
              </a:rPr>
              <a:t>Bibliotecas USAL </a:t>
            </a:r>
            <a:r>
              <a:rPr lang="es-ES" sz="2400" dirty="0">
                <a:solidFill>
                  <a:prstClr val="black"/>
                </a:solidFill>
                <a:ea typeface="+mj-ea"/>
                <a:cs typeface="+mj-cs"/>
                <a:hlinkClick r:id="rId3"/>
              </a:rPr>
              <a:t>https://bibliotecas.usal.es/inicio</a:t>
            </a:r>
            <a:endParaRPr lang="es-ES" dirty="0"/>
          </a:p>
        </p:txBody>
      </p:sp>
    </p:spTree>
    <p:extLst>
      <p:ext uri="{BB962C8B-B14F-4D97-AF65-F5344CB8AC3E}">
        <p14:creationId xmlns:p14="http://schemas.microsoft.com/office/powerpoint/2010/main" val="1993658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6632"/>
            <a:ext cx="8229600" cy="1143000"/>
          </a:xfrm>
        </p:spPr>
        <p:txBody>
          <a:bodyPr>
            <a:normAutofit/>
          </a:bodyPr>
          <a:lstStyle/>
          <a:p>
            <a:pPr algn="l"/>
            <a:r>
              <a:rPr lang="es-ES" sz="4000" dirty="0">
                <a:solidFill>
                  <a:srgbClr val="FF0000"/>
                </a:solidFill>
              </a:rPr>
              <a:t>Recursos de información USAL</a:t>
            </a:r>
          </a:p>
        </p:txBody>
      </p:sp>
      <p:sp>
        <p:nvSpPr>
          <p:cNvPr id="3" name="Marcador de contenido 2"/>
          <p:cNvSpPr>
            <a:spLocks noGrp="1"/>
          </p:cNvSpPr>
          <p:nvPr>
            <p:ph idx="1"/>
          </p:nvPr>
        </p:nvSpPr>
        <p:spPr>
          <a:xfrm>
            <a:off x="283476" y="1259632"/>
            <a:ext cx="8449702" cy="3834712"/>
          </a:xfrm>
        </p:spPr>
        <p:txBody>
          <a:bodyPr>
            <a:normAutofit lnSpcReduction="10000"/>
          </a:bodyPr>
          <a:lstStyle/>
          <a:p>
            <a:pPr marL="0" indent="0">
              <a:buNone/>
            </a:pPr>
            <a:endParaRPr lang="es-ES" dirty="0"/>
          </a:p>
          <a:p>
            <a:pPr marL="0" indent="0" algn="just">
              <a:buNone/>
            </a:pPr>
            <a:r>
              <a:rPr lang="es-ES" dirty="0"/>
              <a:t>Colección en papel:</a:t>
            </a:r>
          </a:p>
          <a:p>
            <a:pPr marL="400050" lvl="1" indent="0" algn="just">
              <a:buNone/>
            </a:pPr>
            <a:r>
              <a:rPr lang="es-ES" sz="2400" dirty="0"/>
              <a:t>•	1.200.000 monografías</a:t>
            </a:r>
          </a:p>
          <a:p>
            <a:pPr marL="400050" lvl="1" indent="0" algn="just">
              <a:buNone/>
            </a:pPr>
            <a:r>
              <a:rPr lang="es-ES" sz="2400" dirty="0"/>
              <a:t>•	50.000 títulos abiertos de revistas</a:t>
            </a:r>
          </a:p>
          <a:p>
            <a:pPr marL="400050" lvl="1" indent="0" algn="just">
              <a:buNone/>
            </a:pPr>
            <a:endParaRPr lang="es-ES" dirty="0"/>
          </a:p>
          <a:p>
            <a:pPr marL="0" indent="0">
              <a:buNone/>
            </a:pPr>
            <a:r>
              <a:rPr lang="es-ES" dirty="0"/>
              <a:t>Colección electrónica:  </a:t>
            </a:r>
            <a:r>
              <a:rPr lang="es-ES" sz="2200" dirty="0">
                <a:hlinkClick r:id="rId2"/>
              </a:rPr>
              <a:t>https://bibliotecas.usal.es/basesdatosform</a:t>
            </a:r>
            <a:endParaRPr lang="es-ES" sz="2200" dirty="0"/>
          </a:p>
          <a:p>
            <a:pPr marL="400050" lvl="1" indent="0" algn="just">
              <a:buNone/>
            </a:pPr>
            <a:r>
              <a:rPr lang="es-ES" sz="2400" dirty="0"/>
              <a:t>•	200 bases de datos</a:t>
            </a:r>
          </a:p>
          <a:p>
            <a:pPr marL="400050" lvl="1" indent="0" algn="just">
              <a:buNone/>
            </a:pPr>
            <a:r>
              <a:rPr lang="es-ES" sz="2400" dirty="0"/>
              <a:t>•	82.00 revistas electrónicas</a:t>
            </a:r>
          </a:p>
          <a:p>
            <a:pPr marL="400050" lvl="1" indent="0" algn="just">
              <a:buNone/>
            </a:pPr>
            <a:r>
              <a:rPr lang="es-ES" sz="2400" dirty="0"/>
              <a:t>•	530.000 libros electrónicos</a:t>
            </a:r>
          </a:p>
        </p:txBody>
      </p:sp>
      <p:pic>
        <p:nvPicPr>
          <p:cNvPr id="5" name="Imagen 4"/>
          <p:cNvPicPr>
            <a:picLocks noChangeAspect="1"/>
          </p:cNvPicPr>
          <p:nvPr/>
        </p:nvPicPr>
        <p:blipFill>
          <a:blip r:embed="rId3"/>
          <a:stretch>
            <a:fillRect/>
          </a:stretch>
        </p:blipFill>
        <p:spPr>
          <a:xfrm>
            <a:off x="5972389" y="3967090"/>
            <a:ext cx="2760789" cy="2685706"/>
          </a:xfrm>
          <a:prstGeom prst="rect">
            <a:avLst/>
          </a:prstGeom>
        </p:spPr>
      </p:pic>
    </p:spTree>
    <p:extLst>
      <p:ext uri="{BB962C8B-B14F-4D97-AF65-F5344CB8AC3E}">
        <p14:creationId xmlns:p14="http://schemas.microsoft.com/office/powerpoint/2010/main" val="1395085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5499" y="-132585"/>
            <a:ext cx="7982915" cy="2459097"/>
          </a:xfrm>
        </p:spPr>
        <p:txBody>
          <a:bodyPr>
            <a:normAutofit/>
          </a:bodyPr>
          <a:lstStyle/>
          <a:p>
            <a:pPr algn="just"/>
            <a:r>
              <a:rPr lang="es-ES" sz="2800" dirty="0">
                <a:latin typeface="+mn-lt"/>
              </a:rPr>
              <a:t>Para consultar los recursos de información USAL es necesario acceder desde los enlaces del portal de Bibliotecas e identificarse a través del sistema </a:t>
            </a:r>
            <a:r>
              <a:rPr lang="es-ES" sz="2800" dirty="0" err="1">
                <a:latin typeface="+mn-lt"/>
              </a:rPr>
              <a:t>idUSAL</a:t>
            </a:r>
            <a:endParaRPr lang="es-ES" sz="2800" dirty="0">
              <a:latin typeface="+mn-lt"/>
            </a:endParaRPr>
          </a:p>
        </p:txBody>
      </p:sp>
      <p:pic>
        <p:nvPicPr>
          <p:cNvPr id="4" name="Marcador de contenido 3"/>
          <p:cNvPicPr>
            <a:picLocks noGrp="1" noChangeAspect="1"/>
          </p:cNvPicPr>
          <p:nvPr>
            <p:ph idx="1"/>
          </p:nvPr>
        </p:nvPicPr>
        <p:blipFill>
          <a:blip r:embed="rId2"/>
          <a:stretch>
            <a:fillRect/>
          </a:stretch>
        </p:blipFill>
        <p:spPr>
          <a:xfrm>
            <a:off x="1736202" y="2139483"/>
            <a:ext cx="5069712" cy="4534375"/>
          </a:xfrm>
          <a:prstGeom prst="rect">
            <a:avLst/>
          </a:prstGeom>
        </p:spPr>
      </p:pic>
    </p:spTree>
    <p:extLst>
      <p:ext uri="{BB962C8B-B14F-4D97-AF65-F5344CB8AC3E}">
        <p14:creationId xmlns:p14="http://schemas.microsoft.com/office/powerpoint/2010/main" val="210170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81642" y="274320"/>
            <a:ext cx="7590639" cy="1051243"/>
          </a:xfrm>
        </p:spPr>
        <p:txBody>
          <a:bodyPr>
            <a:normAutofit/>
          </a:bodyPr>
          <a:lstStyle/>
          <a:p>
            <a:r>
              <a:rPr lang="es-ES" sz="4000" dirty="0">
                <a:solidFill>
                  <a:srgbClr val="FF0000"/>
                </a:solidFill>
              </a:rPr>
              <a:t>Revisión de la literatura científica</a:t>
            </a:r>
          </a:p>
        </p:txBody>
      </p:sp>
      <p:sp>
        <p:nvSpPr>
          <p:cNvPr id="6" name="Marcador de contenido 5"/>
          <p:cNvSpPr>
            <a:spLocks noGrp="1"/>
          </p:cNvSpPr>
          <p:nvPr>
            <p:ph idx="1"/>
          </p:nvPr>
        </p:nvSpPr>
        <p:spPr>
          <a:xfrm>
            <a:off x="425277" y="1443975"/>
            <a:ext cx="7847004" cy="4351338"/>
          </a:xfrm>
        </p:spPr>
        <p:txBody>
          <a:bodyPr/>
          <a:lstStyle/>
          <a:p>
            <a:pPr marL="0" indent="0" algn="just">
              <a:buNone/>
            </a:pPr>
            <a:endParaRPr lang="es-ES" sz="2000" dirty="0"/>
          </a:p>
          <a:p>
            <a:pPr marL="0" indent="0" algn="just">
              <a:buNone/>
            </a:pPr>
            <a:r>
              <a:rPr lang="es-ES" sz="2400" dirty="0">
                <a:solidFill>
                  <a:srgbClr val="FF0000"/>
                </a:solidFill>
              </a:rPr>
              <a:t>Definición de búsqueda bibliográfica</a:t>
            </a:r>
            <a:r>
              <a:rPr lang="es-ES" sz="2400" dirty="0"/>
              <a:t>: </a:t>
            </a:r>
            <a:r>
              <a:rPr lang="es-ES" sz="2400" i="1" dirty="0"/>
              <a:t>“Conjunto de procedimientos manuales, automáticos e intelectuales encaminados a localizar, seleccionar y recuperar aquellas referencias o documentos que responden a nuestro tema de interés”.</a:t>
            </a:r>
          </a:p>
          <a:p>
            <a:pPr marL="0" indent="0" algn="just">
              <a:buNone/>
            </a:pPr>
            <a:endParaRPr lang="es-ES" sz="2400" i="1" dirty="0"/>
          </a:p>
          <a:p>
            <a:pPr marL="0" indent="0" algn="just">
              <a:buNone/>
            </a:pPr>
            <a:r>
              <a:rPr lang="es-ES" sz="2400" dirty="0"/>
              <a:t>Planificar bien el proceso y definir qué necesito buscar, cuál es el objetivo de nuestra búsqueda, qué tipo de documentos queremos recuperar, de qué recursos </a:t>
            </a:r>
            <a:r>
              <a:rPr lang="es-ES" sz="2400" dirty="0" smtClean="0"/>
              <a:t>dispongo…</a:t>
            </a:r>
            <a:endParaRPr lang="es-ES" sz="2400" dirty="0"/>
          </a:p>
        </p:txBody>
      </p:sp>
      <p:pic>
        <p:nvPicPr>
          <p:cNvPr id="2" name="Imagen 1"/>
          <p:cNvPicPr>
            <a:picLocks noChangeAspect="1"/>
          </p:cNvPicPr>
          <p:nvPr/>
        </p:nvPicPr>
        <p:blipFill>
          <a:blip r:embed="rId2"/>
          <a:stretch>
            <a:fillRect/>
          </a:stretch>
        </p:blipFill>
        <p:spPr>
          <a:xfrm>
            <a:off x="6267796" y="5142692"/>
            <a:ext cx="2609986" cy="1606145"/>
          </a:xfrm>
          <a:prstGeom prst="rect">
            <a:avLst/>
          </a:prstGeom>
        </p:spPr>
      </p:pic>
    </p:spTree>
    <p:extLst>
      <p:ext uri="{BB962C8B-B14F-4D97-AF65-F5344CB8AC3E}">
        <p14:creationId xmlns:p14="http://schemas.microsoft.com/office/powerpoint/2010/main" val="3162542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634181" y="759656"/>
            <a:ext cx="7890387" cy="5467116"/>
          </a:xfrm>
        </p:spPr>
        <p:txBody>
          <a:bodyPr/>
          <a:lstStyle/>
          <a:p>
            <a:pPr marL="0" indent="0">
              <a:buNone/>
            </a:pPr>
            <a:r>
              <a:rPr lang="es-ES" sz="3200" dirty="0"/>
              <a:t>¿Cómo localizar un documento determinado o información sobre un tema?</a:t>
            </a:r>
          </a:p>
          <a:p>
            <a:pPr marL="0" indent="0" algn="ctr">
              <a:buNone/>
            </a:pPr>
            <a:endParaRPr lang="es-ES" sz="2800" dirty="0"/>
          </a:p>
          <a:p>
            <a:pPr marL="0" indent="0" algn="ctr">
              <a:buNone/>
            </a:pPr>
            <a:endParaRPr lang="es-ES" dirty="0"/>
          </a:p>
          <a:p>
            <a:pPr marL="0" indent="0" algn="ctr">
              <a:buNone/>
            </a:pPr>
            <a:endParaRPr lang="es-ES" sz="2800" dirty="0"/>
          </a:p>
          <a:p>
            <a:pPr marL="0" indent="0" algn="ctr">
              <a:buNone/>
            </a:pPr>
            <a:endParaRPr lang="es-ES" sz="2800" dirty="0"/>
          </a:p>
          <a:p>
            <a:pPr marL="0" indent="0" algn="ctr">
              <a:buNone/>
            </a:pPr>
            <a:endParaRPr lang="es-ES" sz="2800" dirty="0"/>
          </a:p>
          <a:p>
            <a:pPr marL="0" indent="0" algn="ctr">
              <a:buNone/>
            </a:pPr>
            <a:r>
              <a:rPr lang="es-ES" sz="2800" dirty="0"/>
              <a:t>en nuestro buscador BRUMARIO                             </a:t>
            </a:r>
            <a:r>
              <a:rPr lang="es-ES" sz="2800" dirty="0">
                <a:hlinkClick r:id="rId3"/>
              </a:rPr>
              <a:t>https://brumario.usal.es</a:t>
            </a:r>
            <a:endParaRPr lang="es-ES" sz="2800" dirty="0"/>
          </a:p>
          <a:p>
            <a:endParaRPr lang="es-ES" dirty="0"/>
          </a:p>
        </p:txBody>
      </p:sp>
      <p:sp>
        <p:nvSpPr>
          <p:cNvPr id="10" name="Flecha abajo 9"/>
          <p:cNvSpPr/>
          <p:nvPr/>
        </p:nvSpPr>
        <p:spPr>
          <a:xfrm>
            <a:off x="4270636" y="2852936"/>
            <a:ext cx="484632" cy="1080120"/>
          </a:xfrm>
          <a:prstGeom prst="down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85297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Brumario</a:t>
            </a:r>
            <a:r>
              <a:rPr lang="es-ES" dirty="0"/>
              <a:t> </a:t>
            </a:r>
            <a:r>
              <a:rPr lang="es-ES" sz="2400" dirty="0">
                <a:hlinkClick r:id="rId2"/>
              </a:rPr>
              <a:t>http://brumario.usal.es/</a:t>
            </a:r>
            <a:r>
              <a:rPr lang="es-ES" dirty="0">
                <a:hlinkClick r:id="rId2"/>
              </a:rPr>
              <a:t/>
            </a:r>
            <a:br>
              <a:rPr lang="es-ES" dirty="0">
                <a:hlinkClick r:id="rId2"/>
              </a:rPr>
            </a:br>
            <a:endParaRPr lang="es-ES" dirty="0"/>
          </a:p>
        </p:txBody>
      </p:sp>
      <p:sp>
        <p:nvSpPr>
          <p:cNvPr id="3" name="Marcador de contenido 2"/>
          <p:cNvSpPr>
            <a:spLocks noGrp="1"/>
          </p:cNvSpPr>
          <p:nvPr>
            <p:ph idx="1"/>
          </p:nvPr>
        </p:nvSpPr>
        <p:spPr>
          <a:xfrm>
            <a:off x="370390" y="1377387"/>
            <a:ext cx="8144960" cy="4799576"/>
          </a:xfrm>
        </p:spPr>
        <p:txBody>
          <a:bodyPr>
            <a:normAutofit fontScale="92500" lnSpcReduction="10000"/>
          </a:bodyPr>
          <a:lstStyle/>
          <a:p>
            <a:pPr marL="0" indent="0" algn="just">
              <a:buNone/>
            </a:pPr>
            <a:r>
              <a:rPr lang="es-ES" sz="2600" dirty="0"/>
              <a:t>Es la herramienta de búsqueda y descubrimiento de recursos bibliográficos de la Biblioteca de la Universidad de Salamanca. Con Brumario podrás: </a:t>
            </a:r>
          </a:p>
          <a:p>
            <a:pPr algn="just"/>
            <a:endParaRPr lang="es-ES" sz="2600" dirty="0"/>
          </a:p>
          <a:p>
            <a:pPr algn="just"/>
            <a:r>
              <a:rPr lang="es-ES" sz="2600" dirty="0"/>
              <a:t>Hacer búsquedas globales, desde un solo punto de acceso en los recursos de la Biblioteca, en papel y en formato electrónico, y una gran cantidad de recursos externos, en muchos casos a texto completo. </a:t>
            </a:r>
          </a:p>
          <a:p>
            <a:pPr algn="just"/>
            <a:r>
              <a:rPr lang="es-ES" sz="2600" dirty="0"/>
              <a:t>Conocer la disponibilidad y localización de los documentos físicos. </a:t>
            </a:r>
          </a:p>
          <a:p>
            <a:pPr algn="just"/>
            <a:r>
              <a:rPr lang="es-ES" sz="2600" dirty="0"/>
              <a:t>Acceder al texto completo de muchos documentos. </a:t>
            </a:r>
          </a:p>
          <a:p>
            <a:pPr algn="just"/>
            <a:r>
              <a:rPr lang="es-ES" sz="2600" dirty="0"/>
              <a:t>Acceder a tu cuenta, desde donde podrás gestionar tus préstamos, reservas, renovaciones…</a:t>
            </a:r>
          </a:p>
          <a:p>
            <a:endParaRPr lang="es-ES" dirty="0"/>
          </a:p>
        </p:txBody>
      </p:sp>
    </p:spTree>
    <p:extLst>
      <p:ext uri="{BB962C8B-B14F-4D97-AF65-F5344CB8AC3E}">
        <p14:creationId xmlns:p14="http://schemas.microsoft.com/office/powerpoint/2010/main" val="152705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a:extLst>
              <a:ext uri="{FF2B5EF4-FFF2-40B4-BE49-F238E27FC236}">
                <a16:creationId xmlns:a16="http://schemas.microsoft.com/office/drawing/2014/main" id="{0A875DFF-F36C-41DC-8EFD-284D68AC375C}"/>
              </a:ext>
            </a:extLst>
          </p:cNvPr>
          <p:cNvSpPr>
            <a:spLocks noGrp="1" noChangeArrowheads="1"/>
          </p:cNvSpPr>
          <p:nvPr>
            <p:ph type="title"/>
          </p:nvPr>
        </p:nvSpPr>
        <p:spPr>
          <a:xfrm>
            <a:off x="250825" y="260350"/>
            <a:ext cx="8686800" cy="1143000"/>
          </a:xfrm>
        </p:spPr>
        <p:txBody>
          <a:bodyPr/>
          <a:lstStyle/>
          <a:p>
            <a:pPr algn="l"/>
            <a:r>
              <a:rPr lang="es-ES" altLang="es-ES" sz="2800">
                <a:solidFill>
                  <a:srgbClr val="C00000"/>
                </a:solidFill>
              </a:rPr>
              <a:t>Brumario: identificarse, buscar, encontrar, obtener</a:t>
            </a:r>
          </a:p>
        </p:txBody>
      </p:sp>
      <p:sp>
        <p:nvSpPr>
          <p:cNvPr id="46083" name="1 Marcador de contenido">
            <a:extLst>
              <a:ext uri="{FF2B5EF4-FFF2-40B4-BE49-F238E27FC236}">
                <a16:creationId xmlns:a16="http://schemas.microsoft.com/office/drawing/2014/main" id="{F815B166-E764-4686-AC2E-20A2BDD71158}"/>
              </a:ext>
            </a:extLst>
          </p:cNvPr>
          <p:cNvSpPr>
            <a:spLocks noGrp="1" noChangeArrowheads="1"/>
          </p:cNvSpPr>
          <p:nvPr>
            <p:ph idx="1"/>
          </p:nvPr>
        </p:nvSpPr>
        <p:spPr/>
        <p:txBody>
          <a:bodyPr/>
          <a:lstStyle/>
          <a:p>
            <a:endParaRPr lang="es-ES" altLang="es-ES"/>
          </a:p>
        </p:txBody>
      </p:sp>
      <p:pic>
        <p:nvPicPr>
          <p:cNvPr id="46084" name="Picture 9">
            <a:extLst>
              <a:ext uri="{FF2B5EF4-FFF2-40B4-BE49-F238E27FC236}">
                <a16:creationId xmlns:a16="http://schemas.microsoft.com/office/drawing/2014/main" id="{50A7D2F1-3A2F-4790-87F0-5534EC4CD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873125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18128" y="1421477"/>
            <a:ext cx="8752399" cy="4696421"/>
          </a:xfrm>
          <a:prstGeom prst="rect">
            <a:avLst/>
          </a:prstGeom>
        </p:spPr>
      </p:pic>
      <p:sp>
        <p:nvSpPr>
          <p:cNvPr id="5" name="Título 4"/>
          <p:cNvSpPr>
            <a:spLocks noGrp="1"/>
          </p:cNvSpPr>
          <p:nvPr>
            <p:ph type="title"/>
          </p:nvPr>
        </p:nvSpPr>
        <p:spPr>
          <a:xfrm>
            <a:off x="824450" y="0"/>
            <a:ext cx="7886700" cy="1325563"/>
          </a:xfrm>
        </p:spPr>
        <p:txBody>
          <a:bodyPr/>
          <a:lstStyle/>
          <a:p>
            <a:r>
              <a:rPr lang="es-ES" dirty="0"/>
              <a:t>Buscar</a:t>
            </a:r>
          </a:p>
        </p:txBody>
      </p:sp>
    </p:spTree>
    <p:extLst>
      <p:ext uri="{BB962C8B-B14F-4D97-AF65-F5344CB8AC3E}">
        <p14:creationId xmlns:p14="http://schemas.microsoft.com/office/powerpoint/2010/main" val="2984026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4077" y="1519082"/>
            <a:ext cx="8434512" cy="5088195"/>
          </a:xfrm>
          <a:prstGeom prst="rect">
            <a:avLst/>
          </a:prstGeom>
        </p:spPr>
      </p:pic>
      <p:sp>
        <p:nvSpPr>
          <p:cNvPr id="3" name="Título 2"/>
          <p:cNvSpPr>
            <a:spLocks noGrp="1"/>
          </p:cNvSpPr>
          <p:nvPr>
            <p:ph type="title"/>
          </p:nvPr>
        </p:nvSpPr>
        <p:spPr/>
        <p:txBody>
          <a:bodyPr/>
          <a:lstStyle/>
          <a:p>
            <a:r>
              <a:rPr lang="es-ES" dirty="0"/>
              <a:t>Encontrar</a:t>
            </a:r>
          </a:p>
        </p:txBody>
      </p:sp>
    </p:spTree>
    <p:extLst>
      <p:ext uri="{BB962C8B-B14F-4D97-AF65-F5344CB8AC3E}">
        <p14:creationId xmlns:p14="http://schemas.microsoft.com/office/powerpoint/2010/main" val="2701812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Obtener</a:t>
            </a:r>
          </a:p>
        </p:txBody>
      </p:sp>
      <p:pic>
        <p:nvPicPr>
          <p:cNvPr id="5" name="Imagen 4"/>
          <p:cNvPicPr>
            <a:picLocks noChangeAspect="1"/>
          </p:cNvPicPr>
          <p:nvPr/>
        </p:nvPicPr>
        <p:blipFill>
          <a:blip r:embed="rId2"/>
          <a:stretch>
            <a:fillRect/>
          </a:stretch>
        </p:blipFill>
        <p:spPr>
          <a:xfrm>
            <a:off x="980153" y="1414532"/>
            <a:ext cx="7535197" cy="5207493"/>
          </a:xfrm>
          <a:prstGeom prst="rect">
            <a:avLst/>
          </a:prstGeom>
        </p:spPr>
      </p:pic>
    </p:spTree>
    <p:extLst>
      <p:ext uri="{BB962C8B-B14F-4D97-AF65-F5344CB8AC3E}">
        <p14:creationId xmlns:p14="http://schemas.microsoft.com/office/powerpoint/2010/main" val="1710661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444480"/>
            <a:ext cx="8967019" cy="5733710"/>
          </a:xfrm>
          <a:prstGeom prst="rect">
            <a:avLst/>
          </a:prstGeom>
        </p:spPr>
      </p:pic>
    </p:spTree>
    <p:extLst>
      <p:ext uri="{BB962C8B-B14F-4D97-AF65-F5344CB8AC3E}">
        <p14:creationId xmlns:p14="http://schemas.microsoft.com/office/powerpoint/2010/main" val="10114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445125"/>
            <a:ext cx="82359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stretch>
            <a:fillRect/>
          </a:stretch>
        </p:blipFill>
        <p:spPr>
          <a:xfrm>
            <a:off x="398591" y="737419"/>
            <a:ext cx="7677866" cy="4324248"/>
          </a:xfrm>
          <a:prstGeom prst="rect">
            <a:avLst/>
          </a:prstGeom>
        </p:spPr>
      </p:pic>
    </p:spTree>
    <p:extLst>
      <p:ext uri="{BB962C8B-B14F-4D97-AF65-F5344CB8AC3E}">
        <p14:creationId xmlns:p14="http://schemas.microsoft.com/office/powerpoint/2010/main" val="1382527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a:xfrm>
            <a:off x="266217" y="2506662"/>
            <a:ext cx="8422753" cy="4351338"/>
          </a:xfrm>
        </p:spPr>
        <p:txBody>
          <a:bodyPr>
            <a:normAutofit/>
          </a:bodyPr>
          <a:lstStyle/>
          <a:p>
            <a:pPr marL="342900" lvl="0" indent="-342900" algn="just">
              <a:spcAft>
                <a:spcPts val="0"/>
              </a:spcAft>
              <a:buFont typeface="Wingdings" panose="05000000000000000000" pitchFamily="2" charset="2"/>
              <a:buChar char=""/>
            </a:pPr>
            <a:r>
              <a:rPr lang="es-ES" sz="2000" dirty="0">
                <a:solidFill>
                  <a:srgbClr val="FF0000"/>
                </a:solidFill>
                <a:latin typeface="Calibri" panose="020F0502020204030204" pitchFamily="34" charset="0"/>
                <a:ea typeface="Times New Roman" panose="02020603050405020304" pitchFamily="18" charset="0"/>
              </a:rPr>
              <a:t>Búsqueda de revistas</a:t>
            </a:r>
            <a:r>
              <a:rPr lang="es-ES" sz="2000" dirty="0">
                <a:latin typeface="Calibri" panose="020F0502020204030204" pitchFamily="34" charset="0"/>
                <a:ea typeface="Times New Roman" panose="02020603050405020304" pitchFamily="18" charset="0"/>
              </a:rPr>
              <a:t>, muy útil para saber si la universidad tiene suscrito un título</a:t>
            </a:r>
            <a:endParaRPr lang="es-ES"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s-ES" sz="2000" dirty="0">
                <a:solidFill>
                  <a:srgbClr val="FF0000"/>
                </a:solidFill>
                <a:latin typeface="Calibri" panose="020F0502020204030204" pitchFamily="34" charset="0"/>
                <a:ea typeface="Times New Roman" panose="02020603050405020304" pitchFamily="18" charset="0"/>
              </a:rPr>
              <a:t>Búsqueda de bases de datos</a:t>
            </a:r>
            <a:r>
              <a:rPr lang="es-ES" sz="2000" dirty="0">
                <a:latin typeface="Calibri" panose="020F0502020204030204" pitchFamily="34" charset="0"/>
                <a:ea typeface="Times New Roman" panose="02020603050405020304" pitchFamily="18" charset="0"/>
              </a:rPr>
              <a:t>. Aunque Brumario es un recurso de información muy útil, para profundizar en una materia lo más recomendable es buscar en bases de datos pues son las herramientas más rigurosas en las búsquedas de información científica para la investigación.</a:t>
            </a:r>
            <a:endParaRPr lang="es-ES"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s-ES" sz="2000" dirty="0">
                <a:solidFill>
                  <a:srgbClr val="FF0000"/>
                </a:solidFill>
                <a:latin typeface="Calibri" panose="020F0502020204030204" pitchFamily="34" charset="0"/>
                <a:ea typeface="Times New Roman" panose="02020603050405020304" pitchFamily="18" charset="0"/>
              </a:rPr>
              <a:t>Solicitud de préstamo inter-bibliotecario</a:t>
            </a:r>
            <a:r>
              <a:rPr lang="es-ES" sz="2000" dirty="0">
                <a:latin typeface="Calibri" panose="020F0502020204030204" pitchFamily="34" charset="0"/>
                <a:ea typeface="Times New Roman" panose="02020603050405020304" pitchFamily="18" charset="0"/>
              </a:rPr>
              <a:t>. Es muy importante conocer este servicio que ofrece la USAL para dar acceso a documentos que no se encuentran en nuestra red de bibliotecas, pero sí en otras con las que tenemos convenios de intercambio. </a:t>
            </a:r>
            <a:endParaRPr lang="es-ES" sz="2000" dirty="0"/>
          </a:p>
        </p:txBody>
      </p:sp>
      <p:pic>
        <p:nvPicPr>
          <p:cNvPr id="4" name="Imagen 3"/>
          <p:cNvPicPr>
            <a:picLocks noChangeAspect="1"/>
          </p:cNvPicPr>
          <p:nvPr/>
        </p:nvPicPr>
        <p:blipFill>
          <a:blip r:embed="rId2"/>
          <a:stretch>
            <a:fillRect/>
          </a:stretch>
        </p:blipFill>
        <p:spPr>
          <a:xfrm>
            <a:off x="-1" y="0"/>
            <a:ext cx="9153955" cy="1493134"/>
          </a:xfrm>
          <a:prstGeom prst="rect">
            <a:avLst/>
          </a:prstGeom>
        </p:spPr>
      </p:pic>
    </p:spTree>
    <p:extLst>
      <p:ext uri="{BB962C8B-B14F-4D97-AF65-F5344CB8AC3E}">
        <p14:creationId xmlns:p14="http://schemas.microsoft.com/office/powerpoint/2010/main" val="3115388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15105" y="208337"/>
            <a:ext cx="8189969" cy="4684891"/>
          </a:xfrm>
          <a:prstGeom prst="rect">
            <a:avLst/>
          </a:prstGeom>
        </p:spPr>
      </p:pic>
      <p:pic>
        <p:nvPicPr>
          <p:cNvPr id="3" name="Imagen 2"/>
          <p:cNvPicPr>
            <a:picLocks noChangeAspect="1"/>
          </p:cNvPicPr>
          <p:nvPr/>
        </p:nvPicPr>
        <p:blipFill>
          <a:blip r:embed="rId3"/>
          <a:stretch>
            <a:fillRect/>
          </a:stretch>
        </p:blipFill>
        <p:spPr>
          <a:xfrm>
            <a:off x="958645" y="5137760"/>
            <a:ext cx="7374194" cy="1508078"/>
          </a:xfrm>
          <a:prstGeom prst="rect">
            <a:avLst/>
          </a:prstGeom>
        </p:spPr>
      </p:pic>
    </p:spTree>
    <p:extLst>
      <p:ext uri="{BB962C8B-B14F-4D97-AF65-F5344CB8AC3E}">
        <p14:creationId xmlns:p14="http://schemas.microsoft.com/office/powerpoint/2010/main" val="365820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000" dirty="0">
                <a:solidFill>
                  <a:srgbClr val="FF0000"/>
                </a:solidFill>
              </a:rPr>
              <a:t>Etapas de la búsqueda bibliográfica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80443903"/>
              </p:ext>
            </p:extLst>
          </p:nvPr>
        </p:nvGraphicFramePr>
        <p:xfrm>
          <a:off x="0" y="1690689"/>
          <a:ext cx="8379726" cy="4529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828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1752"/>
            <a:ext cx="7886700" cy="1325563"/>
          </a:xfrm>
        </p:spPr>
        <p:txBody>
          <a:bodyPr/>
          <a:lstStyle/>
          <a:p>
            <a:r>
              <a:rPr lang="es-ES" dirty="0">
                <a:solidFill>
                  <a:srgbClr val="FF0000"/>
                </a:solidFill>
              </a:rPr>
              <a:t>Ejercicio Brumario</a:t>
            </a:r>
          </a:p>
        </p:txBody>
      </p:sp>
      <p:sp>
        <p:nvSpPr>
          <p:cNvPr id="3" name="Marcador de contenido 2"/>
          <p:cNvSpPr>
            <a:spLocks noGrp="1"/>
          </p:cNvSpPr>
          <p:nvPr>
            <p:ph idx="1"/>
          </p:nvPr>
        </p:nvSpPr>
        <p:spPr>
          <a:xfrm>
            <a:off x="460375" y="1725279"/>
            <a:ext cx="3545144" cy="4351338"/>
          </a:xfrm>
        </p:spPr>
        <p:txBody>
          <a:bodyPr/>
          <a:lstStyle/>
          <a:p>
            <a:r>
              <a:rPr lang="es-ES" dirty="0"/>
              <a:t>¿Tiene la USAL suscripción a la revista </a:t>
            </a:r>
            <a:r>
              <a:rPr lang="es-ES" dirty="0" err="1">
                <a:solidFill>
                  <a:srgbClr val="FF0000"/>
                </a:solidFill>
              </a:rPr>
              <a:t>Journal</a:t>
            </a:r>
            <a:r>
              <a:rPr lang="es-ES" dirty="0">
                <a:solidFill>
                  <a:srgbClr val="FF0000"/>
                </a:solidFill>
              </a:rPr>
              <a:t> of </a:t>
            </a:r>
            <a:r>
              <a:rPr lang="es-ES" dirty="0" err="1">
                <a:solidFill>
                  <a:srgbClr val="FF0000"/>
                </a:solidFill>
              </a:rPr>
              <a:t>clinical</a:t>
            </a:r>
            <a:r>
              <a:rPr lang="es-ES" dirty="0">
                <a:solidFill>
                  <a:srgbClr val="FF0000"/>
                </a:solidFill>
              </a:rPr>
              <a:t> </a:t>
            </a:r>
            <a:r>
              <a:rPr lang="es-ES" dirty="0" err="1">
                <a:solidFill>
                  <a:srgbClr val="FF0000"/>
                </a:solidFill>
              </a:rPr>
              <a:t>nursing</a:t>
            </a:r>
            <a:r>
              <a:rPr lang="es-ES" dirty="0"/>
              <a:t>?</a:t>
            </a:r>
          </a:p>
          <a:p>
            <a:endParaRPr lang="es-ES" dirty="0"/>
          </a:p>
          <a:p>
            <a:r>
              <a:rPr lang="es-ES" dirty="0"/>
              <a:t>¿En qué biblioteca podemos consultarla en papel?</a:t>
            </a:r>
          </a:p>
        </p:txBody>
      </p:sp>
      <p:sp>
        <p:nvSpPr>
          <p:cNvPr id="4" name="AutoShape 2" descr="Journal of Clinical Nursing: Vol 31, No 3-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2"/>
          <a:stretch>
            <a:fillRect/>
          </a:stretch>
        </p:blipFill>
        <p:spPr>
          <a:xfrm>
            <a:off x="4747338" y="1430594"/>
            <a:ext cx="3768012" cy="4940709"/>
          </a:xfrm>
          <a:prstGeom prst="rect">
            <a:avLst/>
          </a:prstGeom>
        </p:spPr>
      </p:pic>
    </p:spTree>
    <p:extLst>
      <p:ext uri="{BB962C8B-B14F-4D97-AF65-F5344CB8AC3E}">
        <p14:creationId xmlns:p14="http://schemas.microsoft.com/office/powerpoint/2010/main" val="1942196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Ejercicio Brumario</a:t>
            </a:r>
          </a:p>
        </p:txBody>
      </p:sp>
      <p:sp>
        <p:nvSpPr>
          <p:cNvPr id="3" name="Marcador de contenido 2"/>
          <p:cNvSpPr>
            <a:spLocks noGrp="1"/>
          </p:cNvSpPr>
          <p:nvPr>
            <p:ph idx="1"/>
          </p:nvPr>
        </p:nvSpPr>
        <p:spPr>
          <a:xfrm>
            <a:off x="134622" y="2754093"/>
            <a:ext cx="9009378" cy="4351338"/>
          </a:xfrm>
        </p:spPr>
        <p:txBody>
          <a:bodyPr>
            <a:normAutofit/>
          </a:bodyPr>
          <a:lstStyle/>
          <a:p>
            <a:pPr lvl="1">
              <a:buFont typeface="Wingdings" panose="05000000000000000000" pitchFamily="2" charset="2"/>
              <a:buChar char="Ø"/>
            </a:pPr>
            <a:r>
              <a:rPr lang="es-ES" dirty="0"/>
              <a:t>Buscar información sobre “</a:t>
            </a:r>
            <a:r>
              <a:rPr lang="es-ES" b="1" dirty="0">
                <a:solidFill>
                  <a:srgbClr val="FF0000"/>
                </a:solidFill>
              </a:rPr>
              <a:t>intervenciones  de enfermería encaminadas a la prevención de la ludopatía</a:t>
            </a:r>
            <a:r>
              <a:rPr lang="es-ES" dirty="0"/>
              <a:t>”</a:t>
            </a:r>
          </a:p>
          <a:p>
            <a:pPr lvl="1">
              <a:buFont typeface="Wingdings" panose="05000000000000000000" pitchFamily="2" charset="2"/>
              <a:buChar char="Ø"/>
            </a:pPr>
            <a:endParaRPr lang="es-ES" dirty="0"/>
          </a:p>
          <a:p>
            <a:pPr lvl="1">
              <a:buFont typeface="Wingdings" panose="05000000000000000000" pitchFamily="2" charset="2"/>
              <a:buChar char="Ø"/>
            </a:pPr>
            <a:r>
              <a:rPr lang="es-ES" dirty="0"/>
              <a:t>¿Qué palabras clave utilizarías para buscar en Brumario?</a:t>
            </a:r>
          </a:p>
          <a:p>
            <a:pPr lvl="1">
              <a:buFont typeface="Wingdings" panose="05000000000000000000" pitchFamily="2" charset="2"/>
              <a:buChar char="Ø"/>
            </a:pPr>
            <a:endParaRPr lang="es-ES" dirty="0"/>
          </a:p>
          <a:p>
            <a:pPr lvl="1">
              <a:buFont typeface="Wingdings" panose="05000000000000000000" pitchFamily="2" charset="2"/>
              <a:buChar char="Ø"/>
            </a:pPr>
            <a:r>
              <a:rPr lang="es-ES" dirty="0"/>
              <a:t>¿Cuántos resultados obtienes?</a:t>
            </a:r>
          </a:p>
        </p:txBody>
      </p:sp>
      <p:pic>
        <p:nvPicPr>
          <p:cNvPr id="3074" name="Picture 2" descr="El peligro de las nuevas tecnologías para la ludopatía en adolesc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17" y="32132"/>
            <a:ext cx="3191182" cy="219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752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89935" y="853116"/>
            <a:ext cx="8097788" cy="5680419"/>
          </a:xfrm>
          <a:prstGeom prst="rect">
            <a:avLst/>
          </a:prstGeom>
        </p:spPr>
      </p:pic>
    </p:spTree>
    <p:extLst>
      <p:ext uri="{BB962C8B-B14F-4D97-AF65-F5344CB8AC3E}">
        <p14:creationId xmlns:p14="http://schemas.microsoft.com/office/powerpoint/2010/main" val="2533381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581297" y="3538135"/>
            <a:ext cx="7886700" cy="1873314"/>
          </a:xfrm>
        </p:spPr>
        <p:txBody>
          <a:bodyPr>
            <a:normAutofit/>
          </a:bodyPr>
          <a:lstStyle/>
          <a:p>
            <a:pPr marL="0" indent="0">
              <a:buNone/>
            </a:pPr>
            <a:r>
              <a:rPr lang="es-ES" sz="4800" dirty="0"/>
              <a:t>¿Preguntas sobre BRUMARIO?</a:t>
            </a:r>
          </a:p>
        </p:txBody>
      </p:sp>
      <p:pic>
        <p:nvPicPr>
          <p:cNvPr id="7" name="Imagen 6"/>
          <p:cNvPicPr>
            <a:picLocks noChangeAspect="1"/>
          </p:cNvPicPr>
          <p:nvPr/>
        </p:nvPicPr>
        <p:blipFill>
          <a:blip r:embed="rId2"/>
          <a:stretch>
            <a:fillRect/>
          </a:stretch>
        </p:blipFill>
        <p:spPr>
          <a:xfrm>
            <a:off x="0" y="0"/>
            <a:ext cx="3382213" cy="2250709"/>
          </a:xfrm>
          <a:prstGeom prst="rect">
            <a:avLst/>
          </a:prstGeom>
        </p:spPr>
      </p:pic>
    </p:spTree>
    <p:extLst>
      <p:ext uri="{BB962C8B-B14F-4D97-AF65-F5344CB8AC3E}">
        <p14:creationId xmlns:p14="http://schemas.microsoft.com/office/powerpoint/2010/main" val="3582687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Bases de datos</a:t>
            </a:r>
          </a:p>
        </p:txBody>
      </p:sp>
      <p:sp>
        <p:nvSpPr>
          <p:cNvPr id="3" name="Marcador de contenido 2"/>
          <p:cNvSpPr>
            <a:spLocks noGrp="1"/>
          </p:cNvSpPr>
          <p:nvPr>
            <p:ph idx="1"/>
          </p:nvPr>
        </p:nvSpPr>
        <p:spPr>
          <a:xfrm>
            <a:off x="628650" y="1690689"/>
            <a:ext cx="7886700" cy="4351338"/>
          </a:xfrm>
        </p:spPr>
        <p:txBody>
          <a:bodyPr/>
          <a:lstStyle/>
          <a:p>
            <a:r>
              <a:rPr lang="es-ES" dirty="0"/>
              <a:t>Acceder desde los enlaces del portal de bibliotecas </a:t>
            </a:r>
            <a:r>
              <a:rPr lang="es-ES" dirty="0">
                <a:hlinkClick r:id="rId2"/>
              </a:rPr>
              <a:t>https://bibliotecas.usal.es./basesdatosform</a:t>
            </a:r>
            <a:endParaRPr lang="es-ES" dirty="0"/>
          </a:p>
          <a:p>
            <a:pPr marL="0" indent="0">
              <a:buNone/>
            </a:pPr>
            <a:endParaRPr lang="es-ES" dirty="0"/>
          </a:p>
          <a:p>
            <a:r>
              <a:rPr lang="es-ES" dirty="0"/>
              <a:t>Más de 200 bases de datos, multidisciplinares y especializadas</a:t>
            </a:r>
          </a:p>
          <a:p>
            <a:pPr marL="0" indent="0">
              <a:buNone/>
            </a:pPr>
            <a:endParaRPr lang="es-ES" dirty="0"/>
          </a:p>
          <a:p>
            <a:r>
              <a:rPr lang="es-ES" dirty="0"/>
              <a:t>Identificarse si se consultan desde fuera de la USAL</a:t>
            </a:r>
          </a:p>
          <a:p>
            <a:endParaRPr lang="es-ES" dirty="0"/>
          </a:p>
        </p:txBody>
      </p:sp>
      <p:pic>
        <p:nvPicPr>
          <p:cNvPr id="4" name="Imagen 3"/>
          <p:cNvPicPr>
            <a:picLocks noChangeAspect="1"/>
          </p:cNvPicPr>
          <p:nvPr/>
        </p:nvPicPr>
        <p:blipFill>
          <a:blip r:embed="rId3"/>
          <a:stretch>
            <a:fillRect/>
          </a:stretch>
        </p:blipFill>
        <p:spPr>
          <a:xfrm>
            <a:off x="4420793" y="5147513"/>
            <a:ext cx="2801810" cy="1676193"/>
          </a:xfrm>
          <a:prstGeom prst="rect">
            <a:avLst/>
          </a:prstGeom>
        </p:spPr>
      </p:pic>
    </p:spTree>
    <p:extLst>
      <p:ext uri="{BB962C8B-B14F-4D97-AF65-F5344CB8AC3E}">
        <p14:creationId xmlns:p14="http://schemas.microsoft.com/office/powerpoint/2010/main" val="2041058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rPr>
              <a:t>Bases de datos multidisciplinares</a:t>
            </a:r>
            <a:endParaRPr lang="es-ES" dirty="0">
              <a:solidFill>
                <a:srgbClr val="FF0000"/>
              </a:solidFill>
            </a:endParaRPr>
          </a:p>
        </p:txBody>
      </p:sp>
      <p:pic>
        <p:nvPicPr>
          <p:cNvPr id="4" name="Marcador de contenido 3"/>
          <p:cNvPicPr>
            <a:picLocks noGrp="1" noChangeAspect="1"/>
          </p:cNvPicPr>
          <p:nvPr>
            <p:ph idx="1"/>
          </p:nvPr>
        </p:nvPicPr>
        <p:blipFill>
          <a:blip r:embed="rId2"/>
          <a:stretch>
            <a:fillRect/>
          </a:stretch>
        </p:blipFill>
        <p:spPr>
          <a:xfrm>
            <a:off x="1286134" y="1501302"/>
            <a:ext cx="2714625" cy="1685925"/>
          </a:xfrm>
          <a:prstGeom prst="rect">
            <a:avLst/>
          </a:prstGeom>
        </p:spPr>
      </p:pic>
      <p:pic>
        <p:nvPicPr>
          <p:cNvPr id="5" name="Imagen 4"/>
          <p:cNvPicPr>
            <a:picLocks noChangeAspect="1"/>
          </p:cNvPicPr>
          <p:nvPr/>
        </p:nvPicPr>
        <p:blipFill>
          <a:blip r:embed="rId3"/>
          <a:stretch>
            <a:fillRect/>
          </a:stretch>
        </p:blipFill>
        <p:spPr>
          <a:xfrm>
            <a:off x="756025" y="3425875"/>
            <a:ext cx="3990975" cy="1143000"/>
          </a:xfrm>
          <a:prstGeom prst="rect">
            <a:avLst/>
          </a:prstGeom>
        </p:spPr>
      </p:pic>
      <p:pic>
        <p:nvPicPr>
          <p:cNvPr id="6" name="Imagen 5"/>
          <p:cNvPicPr>
            <a:picLocks noChangeAspect="1"/>
          </p:cNvPicPr>
          <p:nvPr/>
        </p:nvPicPr>
        <p:blipFill>
          <a:blip r:embed="rId4"/>
          <a:stretch>
            <a:fillRect/>
          </a:stretch>
        </p:blipFill>
        <p:spPr>
          <a:xfrm>
            <a:off x="5010236" y="4568875"/>
            <a:ext cx="2971800" cy="1543050"/>
          </a:xfrm>
          <a:prstGeom prst="rect">
            <a:avLst/>
          </a:prstGeom>
        </p:spPr>
      </p:pic>
      <p:pic>
        <p:nvPicPr>
          <p:cNvPr id="7" name="Imagen 6"/>
          <p:cNvPicPr>
            <a:picLocks noChangeAspect="1"/>
          </p:cNvPicPr>
          <p:nvPr/>
        </p:nvPicPr>
        <p:blipFill>
          <a:blip r:embed="rId5"/>
          <a:stretch>
            <a:fillRect/>
          </a:stretch>
        </p:blipFill>
        <p:spPr>
          <a:xfrm>
            <a:off x="6227443" y="2165252"/>
            <a:ext cx="2060346" cy="1383590"/>
          </a:xfrm>
          <a:prstGeom prst="rect">
            <a:avLst/>
          </a:prstGeom>
        </p:spPr>
      </p:pic>
    </p:spTree>
    <p:extLst>
      <p:ext uri="{BB962C8B-B14F-4D97-AF65-F5344CB8AC3E}">
        <p14:creationId xmlns:p14="http://schemas.microsoft.com/office/powerpoint/2010/main" val="616100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Bases de datos especializadas</a:t>
            </a:r>
          </a:p>
        </p:txBody>
      </p:sp>
      <p:pic>
        <p:nvPicPr>
          <p:cNvPr id="4" name="Marcador de contenido 3"/>
          <p:cNvPicPr>
            <a:picLocks noGrp="1" noChangeAspect="1"/>
          </p:cNvPicPr>
          <p:nvPr>
            <p:ph idx="1"/>
          </p:nvPr>
        </p:nvPicPr>
        <p:blipFill>
          <a:blip r:embed="rId2"/>
          <a:stretch>
            <a:fillRect/>
          </a:stretch>
        </p:blipFill>
        <p:spPr>
          <a:xfrm>
            <a:off x="3650210" y="2207268"/>
            <a:ext cx="1581000" cy="789333"/>
          </a:xfrm>
          <a:prstGeom prst="rect">
            <a:avLst/>
          </a:prstGeom>
        </p:spPr>
      </p:pic>
      <p:pic>
        <p:nvPicPr>
          <p:cNvPr id="5" name="Imagen 4"/>
          <p:cNvPicPr>
            <a:picLocks noChangeAspect="1"/>
          </p:cNvPicPr>
          <p:nvPr/>
        </p:nvPicPr>
        <p:blipFill>
          <a:blip r:embed="rId3"/>
          <a:stretch>
            <a:fillRect/>
          </a:stretch>
        </p:blipFill>
        <p:spPr>
          <a:xfrm>
            <a:off x="6278269" y="2083233"/>
            <a:ext cx="2213400" cy="1410933"/>
          </a:xfrm>
          <a:prstGeom prst="rect">
            <a:avLst/>
          </a:prstGeom>
        </p:spPr>
      </p:pic>
      <p:pic>
        <p:nvPicPr>
          <p:cNvPr id="6" name="Imagen 5"/>
          <p:cNvPicPr>
            <a:picLocks noChangeAspect="1"/>
          </p:cNvPicPr>
          <p:nvPr/>
        </p:nvPicPr>
        <p:blipFill>
          <a:blip r:embed="rId4"/>
          <a:stretch>
            <a:fillRect/>
          </a:stretch>
        </p:blipFill>
        <p:spPr>
          <a:xfrm>
            <a:off x="3650210" y="3652567"/>
            <a:ext cx="2173875" cy="759733"/>
          </a:xfrm>
          <a:prstGeom prst="rect">
            <a:avLst/>
          </a:prstGeom>
        </p:spPr>
      </p:pic>
      <p:pic>
        <p:nvPicPr>
          <p:cNvPr id="7" name="Imagen 6"/>
          <p:cNvPicPr>
            <a:picLocks noChangeAspect="1"/>
          </p:cNvPicPr>
          <p:nvPr/>
        </p:nvPicPr>
        <p:blipFill>
          <a:blip r:embed="rId5"/>
          <a:stretch>
            <a:fillRect/>
          </a:stretch>
        </p:blipFill>
        <p:spPr>
          <a:xfrm>
            <a:off x="802565" y="2078200"/>
            <a:ext cx="1919636" cy="1047142"/>
          </a:xfrm>
          <a:prstGeom prst="rect">
            <a:avLst/>
          </a:prstGeom>
        </p:spPr>
      </p:pic>
      <p:pic>
        <p:nvPicPr>
          <p:cNvPr id="8" name="Imagen 7"/>
          <p:cNvPicPr>
            <a:picLocks noChangeAspect="1"/>
          </p:cNvPicPr>
          <p:nvPr/>
        </p:nvPicPr>
        <p:blipFill>
          <a:blip r:embed="rId6"/>
          <a:stretch>
            <a:fillRect/>
          </a:stretch>
        </p:blipFill>
        <p:spPr>
          <a:xfrm>
            <a:off x="6469716" y="3687073"/>
            <a:ext cx="2290416" cy="1526347"/>
          </a:xfrm>
          <a:prstGeom prst="rect">
            <a:avLst/>
          </a:prstGeom>
        </p:spPr>
      </p:pic>
      <p:pic>
        <p:nvPicPr>
          <p:cNvPr id="9" name="Imagen 8"/>
          <p:cNvPicPr>
            <a:picLocks noChangeAspect="1"/>
          </p:cNvPicPr>
          <p:nvPr/>
        </p:nvPicPr>
        <p:blipFill>
          <a:blip r:embed="rId7"/>
          <a:stretch>
            <a:fillRect/>
          </a:stretch>
        </p:blipFill>
        <p:spPr>
          <a:xfrm>
            <a:off x="628650" y="4629927"/>
            <a:ext cx="1467867" cy="1166985"/>
          </a:xfrm>
          <a:prstGeom prst="rect">
            <a:avLst/>
          </a:prstGeom>
        </p:spPr>
      </p:pic>
      <p:pic>
        <p:nvPicPr>
          <p:cNvPr id="10" name="Imagen 9"/>
          <p:cNvPicPr>
            <a:picLocks noChangeAspect="1"/>
          </p:cNvPicPr>
          <p:nvPr/>
        </p:nvPicPr>
        <p:blipFill>
          <a:blip r:embed="rId8"/>
          <a:stretch>
            <a:fillRect/>
          </a:stretch>
        </p:blipFill>
        <p:spPr>
          <a:xfrm>
            <a:off x="5880066" y="5430672"/>
            <a:ext cx="2611603" cy="875022"/>
          </a:xfrm>
          <a:prstGeom prst="rect">
            <a:avLst/>
          </a:prstGeom>
        </p:spPr>
      </p:pic>
      <p:pic>
        <p:nvPicPr>
          <p:cNvPr id="11" name="Imagen 10"/>
          <p:cNvPicPr>
            <a:picLocks noChangeAspect="1"/>
          </p:cNvPicPr>
          <p:nvPr/>
        </p:nvPicPr>
        <p:blipFill>
          <a:blip r:embed="rId9"/>
          <a:stretch>
            <a:fillRect/>
          </a:stretch>
        </p:blipFill>
        <p:spPr>
          <a:xfrm>
            <a:off x="2589575" y="4934899"/>
            <a:ext cx="2657475" cy="1724025"/>
          </a:xfrm>
          <a:prstGeom prst="rect">
            <a:avLst/>
          </a:prstGeom>
        </p:spPr>
      </p:pic>
    </p:spTree>
    <p:extLst>
      <p:ext uri="{BB962C8B-B14F-4D97-AF65-F5344CB8AC3E}">
        <p14:creationId xmlns:p14="http://schemas.microsoft.com/office/powerpoint/2010/main" val="4030651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5611" y="2738439"/>
            <a:ext cx="7886700" cy="4891480"/>
          </a:xfrm>
        </p:spPr>
        <p:txBody>
          <a:bodyPr>
            <a:normAutofit/>
          </a:bodyPr>
          <a:lstStyle/>
          <a:p>
            <a:pPr algn="just"/>
            <a:r>
              <a:rPr lang="es-ES" sz="2400" dirty="0"/>
              <a:t>Base de datos bibliográfica de la Fundación </a:t>
            </a:r>
            <a:r>
              <a:rPr lang="es-ES" sz="2400" dirty="0" err="1"/>
              <a:t>Index</a:t>
            </a:r>
            <a:r>
              <a:rPr lang="es-ES" sz="2400" dirty="0"/>
              <a:t> que contiene producción científica sobre cuidados de salud en el espacio científico iberoamericano. Incluye artículos de revistas científicas, libros, monografías y otros documentos.</a:t>
            </a:r>
          </a:p>
          <a:p>
            <a:pPr marL="0" indent="0" algn="just">
              <a:buNone/>
            </a:pPr>
            <a:endParaRPr lang="es-ES" sz="2400" dirty="0"/>
          </a:p>
          <a:p>
            <a:pPr algn="just"/>
            <a:r>
              <a:rPr lang="es-ES" sz="2400" dirty="0"/>
              <a:t>Cuiden Plus es una versión avanzada que permite recuperar referencias bibliográficas con el resumen de autor, acceder al texto completo de los documentos y conocer el impacto científico de las principales revistas incluidas. </a:t>
            </a:r>
          </a:p>
          <a:p>
            <a:pPr algn="just"/>
            <a:endParaRPr lang="es-ES" sz="1800" dirty="0"/>
          </a:p>
          <a:p>
            <a:pPr algn="just"/>
            <a:endParaRPr lang="es-ES" sz="1800" dirty="0"/>
          </a:p>
        </p:txBody>
      </p:sp>
      <p:pic>
        <p:nvPicPr>
          <p:cNvPr id="6" name="Imagen 5"/>
          <p:cNvPicPr>
            <a:picLocks noChangeAspect="1"/>
          </p:cNvPicPr>
          <p:nvPr/>
        </p:nvPicPr>
        <p:blipFill>
          <a:blip r:embed="rId2"/>
          <a:stretch>
            <a:fillRect/>
          </a:stretch>
        </p:blipFill>
        <p:spPr>
          <a:xfrm>
            <a:off x="3024553" y="337625"/>
            <a:ext cx="2438400" cy="2033873"/>
          </a:xfrm>
          <a:prstGeom prst="rect">
            <a:avLst/>
          </a:prstGeom>
        </p:spPr>
      </p:pic>
    </p:spTree>
    <p:extLst>
      <p:ext uri="{BB962C8B-B14F-4D97-AF65-F5344CB8AC3E}">
        <p14:creationId xmlns:p14="http://schemas.microsoft.com/office/powerpoint/2010/main" val="1358286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5701" y="956905"/>
            <a:ext cx="6713739" cy="4351338"/>
          </a:xfrm>
        </p:spPr>
        <p:txBody>
          <a:bodyPr/>
          <a:lstStyle/>
          <a:p>
            <a:pPr marL="0" indent="0">
              <a:buNone/>
            </a:pPr>
            <a:r>
              <a:rPr lang="es-ES" sz="2000" dirty="0"/>
              <a:t>Acceso:</a:t>
            </a:r>
          </a:p>
          <a:p>
            <a:pPr algn="just"/>
            <a:r>
              <a:rPr lang="es-ES" sz="2000" dirty="0"/>
              <a:t>Desde el enlace proporcionado por el Servicio de Bibliotecas </a:t>
            </a:r>
            <a:r>
              <a:rPr lang="es-ES" sz="2000" dirty="0">
                <a:hlinkClick r:id="rId2"/>
              </a:rPr>
              <a:t>https://bibliotecas.usal.es/basesdatosform</a:t>
            </a:r>
            <a:endParaRPr lang="es-ES" sz="2000" dirty="0"/>
          </a:p>
          <a:p>
            <a:pPr algn="just"/>
            <a:r>
              <a:rPr lang="es-ES" sz="2000" dirty="0"/>
              <a:t>Identificarse mediante </a:t>
            </a:r>
            <a:r>
              <a:rPr lang="es-ES" sz="2000" dirty="0" err="1"/>
              <a:t>idUSAL</a:t>
            </a:r>
            <a:endParaRPr lang="es-ES" sz="2000" dirty="0"/>
          </a:p>
          <a:p>
            <a:pPr algn="just"/>
            <a:r>
              <a:rPr lang="es-ES" sz="2000" dirty="0"/>
              <a:t>Clicar en el botón </a:t>
            </a:r>
            <a:r>
              <a:rPr lang="es-ES" sz="2000" dirty="0">
                <a:solidFill>
                  <a:srgbClr val="FF0000"/>
                </a:solidFill>
              </a:rPr>
              <a:t>Entrar CUIDEN PLUS </a:t>
            </a:r>
            <a:r>
              <a:rPr lang="es-ES" sz="2000" dirty="0"/>
              <a:t>(situado en la parte superior derecha de la pantalla)</a:t>
            </a:r>
          </a:p>
          <a:p>
            <a:endParaRPr lang="es-ES" dirty="0"/>
          </a:p>
        </p:txBody>
      </p:sp>
      <p:pic>
        <p:nvPicPr>
          <p:cNvPr id="4" name="Imagen 3"/>
          <p:cNvPicPr>
            <a:picLocks noChangeAspect="1"/>
          </p:cNvPicPr>
          <p:nvPr/>
        </p:nvPicPr>
        <p:blipFill>
          <a:blip r:embed="rId3"/>
          <a:stretch>
            <a:fillRect/>
          </a:stretch>
        </p:blipFill>
        <p:spPr>
          <a:xfrm>
            <a:off x="7572895" y="742950"/>
            <a:ext cx="1300224" cy="1085850"/>
          </a:xfrm>
          <a:prstGeom prst="rect">
            <a:avLst/>
          </a:prstGeom>
        </p:spPr>
      </p:pic>
      <p:pic>
        <p:nvPicPr>
          <p:cNvPr id="5" name="Imagen 4"/>
          <p:cNvPicPr>
            <a:picLocks noChangeAspect="1"/>
          </p:cNvPicPr>
          <p:nvPr/>
        </p:nvPicPr>
        <p:blipFill>
          <a:blip r:embed="rId4"/>
          <a:stretch>
            <a:fillRect/>
          </a:stretch>
        </p:blipFill>
        <p:spPr>
          <a:xfrm>
            <a:off x="1395731" y="3330156"/>
            <a:ext cx="6426546" cy="2933700"/>
          </a:xfrm>
          <a:prstGeom prst="rect">
            <a:avLst/>
          </a:prstGeom>
        </p:spPr>
      </p:pic>
    </p:spTree>
    <p:extLst>
      <p:ext uri="{BB962C8B-B14F-4D97-AF65-F5344CB8AC3E}">
        <p14:creationId xmlns:p14="http://schemas.microsoft.com/office/powerpoint/2010/main" val="2196827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9528" y="165894"/>
            <a:ext cx="7886700" cy="1325563"/>
          </a:xfrm>
        </p:spPr>
        <p:txBody>
          <a:bodyPr>
            <a:normAutofit/>
          </a:bodyPr>
          <a:lstStyle/>
          <a:p>
            <a:r>
              <a:rPr lang="es-ES" sz="4000" dirty="0">
                <a:solidFill>
                  <a:srgbClr val="FF0000"/>
                </a:solidFill>
              </a:rPr>
              <a:t>Búsqueda</a:t>
            </a:r>
          </a:p>
        </p:txBody>
      </p:sp>
      <p:sp>
        <p:nvSpPr>
          <p:cNvPr id="3" name="Marcador de contenido 2"/>
          <p:cNvSpPr>
            <a:spLocks noGrp="1"/>
          </p:cNvSpPr>
          <p:nvPr>
            <p:ph idx="1"/>
          </p:nvPr>
        </p:nvSpPr>
        <p:spPr>
          <a:xfrm>
            <a:off x="407424" y="1491457"/>
            <a:ext cx="7886700" cy="4351338"/>
          </a:xfrm>
        </p:spPr>
        <p:txBody>
          <a:bodyPr/>
          <a:lstStyle/>
          <a:p>
            <a:r>
              <a:rPr lang="es-ES" dirty="0"/>
              <a:t>Búsqueda sencilla</a:t>
            </a:r>
          </a:p>
          <a:p>
            <a:r>
              <a:rPr lang="es-ES" dirty="0"/>
              <a:t>Palabras clave</a:t>
            </a:r>
          </a:p>
          <a:p>
            <a:r>
              <a:rPr lang="es-ES" dirty="0"/>
              <a:t>Búsqueda avanzada</a:t>
            </a:r>
          </a:p>
          <a:p>
            <a:endParaRPr lang="es-ES" dirty="0"/>
          </a:p>
        </p:txBody>
      </p:sp>
      <p:pic>
        <p:nvPicPr>
          <p:cNvPr id="4" name="Imagen 3"/>
          <p:cNvPicPr>
            <a:picLocks noChangeAspect="1"/>
          </p:cNvPicPr>
          <p:nvPr/>
        </p:nvPicPr>
        <p:blipFill>
          <a:blip r:embed="rId2"/>
          <a:stretch>
            <a:fillRect/>
          </a:stretch>
        </p:blipFill>
        <p:spPr>
          <a:xfrm>
            <a:off x="6191250" y="165894"/>
            <a:ext cx="2643548" cy="2204987"/>
          </a:xfrm>
          <a:prstGeom prst="rect">
            <a:avLst/>
          </a:prstGeom>
        </p:spPr>
      </p:pic>
      <p:pic>
        <p:nvPicPr>
          <p:cNvPr id="6" name="Imagen 5"/>
          <p:cNvPicPr>
            <a:picLocks noChangeAspect="1"/>
          </p:cNvPicPr>
          <p:nvPr/>
        </p:nvPicPr>
        <p:blipFill>
          <a:blip r:embed="rId3"/>
          <a:stretch>
            <a:fillRect/>
          </a:stretch>
        </p:blipFill>
        <p:spPr>
          <a:xfrm>
            <a:off x="825909" y="3411733"/>
            <a:ext cx="6935121" cy="3136551"/>
          </a:xfrm>
          <a:prstGeom prst="rect">
            <a:avLst/>
          </a:prstGeom>
        </p:spPr>
      </p:pic>
    </p:spTree>
    <p:extLst>
      <p:ext uri="{BB962C8B-B14F-4D97-AF65-F5344CB8AC3E}">
        <p14:creationId xmlns:p14="http://schemas.microsoft.com/office/powerpoint/2010/main" val="38106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1. Necesidad de información</a:t>
            </a:r>
          </a:p>
        </p:txBody>
      </p:sp>
      <p:sp>
        <p:nvSpPr>
          <p:cNvPr id="3" name="Marcador de contenido 2"/>
          <p:cNvSpPr>
            <a:spLocks noGrp="1"/>
          </p:cNvSpPr>
          <p:nvPr>
            <p:ph idx="1"/>
          </p:nvPr>
        </p:nvSpPr>
        <p:spPr>
          <a:xfrm>
            <a:off x="464548" y="1860288"/>
            <a:ext cx="8214904" cy="4351338"/>
          </a:xfrm>
        </p:spPr>
        <p:txBody>
          <a:bodyPr/>
          <a:lstStyle/>
          <a:p>
            <a:pPr marL="0" lvl="0" indent="0" algn="just">
              <a:buNone/>
            </a:pPr>
            <a:r>
              <a:rPr lang="es-ES" sz="2400" dirty="0"/>
              <a:t>¿Cuál es el objetivo de la búsqueda?</a:t>
            </a:r>
          </a:p>
          <a:p>
            <a:pPr marL="0" lvl="0" indent="0" algn="just">
              <a:buNone/>
            </a:pPr>
            <a:endParaRPr lang="es-ES" sz="2400" dirty="0"/>
          </a:p>
          <a:p>
            <a:pPr lvl="1" algn="just">
              <a:buFont typeface="Wingdings" panose="05000000000000000000" pitchFamily="2" charset="2"/>
              <a:buChar char="ü"/>
            </a:pPr>
            <a:r>
              <a:rPr lang="es-ES" dirty="0"/>
              <a:t>Responder a una pregunta clínica</a:t>
            </a:r>
          </a:p>
          <a:p>
            <a:pPr lvl="1" algn="just">
              <a:buFont typeface="Wingdings" panose="05000000000000000000" pitchFamily="2" charset="2"/>
              <a:buChar char="ü"/>
            </a:pPr>
            <a:r>
              <a:rPr lang="es-ES" dirty="0"/>
              <a:t>Actualizar conocimientos</a:t>
            </a:r>
          </a:p>
          <a:p>
            <a:pPr lvl="1" algn="just">
              <a:buFont typeface="Wingdings" panose="05000000000000000000" pitchFamily="2" charset="2"/>
              <a:buChar char="ü"/>
            </a:pPr>
            <a:r>
              <a:rPr lang="es-ES" dirty="0"/>
              <a:t>Apoyo a la formación</a:t>
            </a:r>
          </a:p>
          <a:p>
            <a:pPr lvl="1" algn="just">
              <a:buFont typeface="Wingdings" panose="05000000000000000000" pitchFamily="2" charset="2"/>
              <a:buChar char="ü"/>
            </a:pPr>
            <a:r>
              <a:rPr lang="es-ES" dirty="0"/>
              <a:t>Base documental para elaborar trabajos académicos: TFG</a:t>
            </a:r>
          </a:p>
          <a:p>
            <a:pPr marL="0" lvl="0" indent="0" algn="just">
              <a:buNone/>
            </a:pPr>
            <a:endParaRPr lang="es-ES" sz="2400" dirty="0"/>
          </a:p>
          <a:p>
            <a:pPr marL="0" indent="0">
              <a:buNone/>
            </a:pPr>
            <a:endParaRPr lang="es-ES" dirty="0"/>
          </a:p>
        </p:txBody>
      </p:sp>
      <p:pic>
        <p:nvPicPr>
          <p:cNvPr id="4" name="Imagen 3"/>
          <p:cNvPicPr>
            <a:picLocks noChangeAspect="1"/>
          </p:cNvPicPr>
          <p:nvPr/>
        </p:nvPicPr>
        <p:blipFill>
          <a:blip r:embed="rId2"/>
          <a:stretch>
            <a:fillRect/>
          </a:stretch>
        </p:blipFill>
        <p:spPr>
          <a:xfrm>
            <a:off x="6877050" y="4549105"/>
            <a:ext cx="2319202" cy="2308895"/>
          </a:xfrm>
          <a:prstGeom prst="rect">
            <a:avLst/>
          </a:prstGeom>
        </p:spPr>
      </p:pic>
    </p:spTree>
    <p:extLst>
      <p:ext uri="{BB962C8B-B14F-4D97-AF65-F5344CB8AC3E}">
        <p14:creationId xmlns:p14="http://schemas.microsoft.com/office/powerpoint/2010/main" val="2635972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8D2A2-5070-4247-9251-912A65F33288}"/>
              </a:ext>
            </a:extLst>
          </p:cNvPr>
          <p:cNvSpPr>
            <a:spLocks noGrp="1"/>
          </p:cNvSpPr>
          <p:nvPr>
            <p:ph type="title"/>
          </p:nvPr>
        </p:nvSpPr>
        <p:spPr/>
        <p:txBody>
          <a:bodyPr/>
          <a:lstStyle/>
          <a:p>
            <a:r>
              <a:rPr lang="es-ES" dirty="0">
                <a:solidFill>
                  <a:srgbClr val="FF0000"/>
                </a:solidFill>
              </a:rPr>
              <a:t>Ejercicio CUIDEN Plus</a:t>
            </a:r>
          </a:p>
        </p:txBody>
      </p:sp>
      <p:sp>
        <p:nvSpPr>
          <p:cNvPr id="3" name="Marcador de contenido 2">
            <a:extLst>
              <a:ext uri="{FF2B5EF4-FFF2-40B4-BE49-F238E27FC236}">
                <a16:creationId xmlns:a16="http://schemas.microsoft.com/office/drawing/2014/main" id="{7AD2BC7F-50C1-49D7-8C08-4AE7F08EAE51}"/>
              </a:ext>
            </a:extLst>
          </p:cNvPr>
          <p:cNvSpPr>
            <a:spLocks noGrp="1"/>
          </p:cNvSpPr>
          <p:nvPr>
            <p:ph idx="1"/>
          </p:nvPr>
        </p:nvSpPr>
        <p:spPr>
          <a:xfrm>
            <a:off x="628650" y="1825625"/>
            <a:ext cx="5585883" cy="4351338"/>
          </a:xfrm>
        </p:spPr>
        <p:txBody>
          <a:bodyPr>
            <a:normAutofit lnSpcReduction="10000"/>
          </a:bodyPr>
          <a:lstStyle/>
          <a:p>
            <a:pPr algn="just"/>
            <a:r>
              <a:rPr lang="es-ES" dirty="0"/>
              <a:t>¿Cuántos documentos se recuperan en búsqueda sencilla por “</a:t>
            </a:r>
            <a:r>
              <a:rPr lang="es-ES" dirty="0">
                <a:solidFill>
                  <a:srgbClr val="FF0000"/>
                </a:solidFill>
              </a:rPr>
              <a:t>madre canguro</a:t>
            </a:r>
            <a:r>
              <a:rPr lang="es-ES" dirty="0"/>
              <a:t>”? </a:t>
            </a:r>
          </a:p>
          <a:p>
            <a:pPr algn="just"/>
            <a:endParaRPr lang="es-ES" dirty="0"/>
          </a:p>
          <a:p>
            <a:pPr algn="just"/>
            <a:r>
              <a:rPr lang="es-ES" dirty="0"/>
              <a:t>¿Cuántas </a:t>
            </a:r>
            <a:r>
              <a:rPr lang="es-ES" dirty="0">
                <a:solidFill>
                  <a:srgbClr val="FF0000"/>
                </a:solidFill>
              </a:rPr>
              <a:t>palabras clave </a:t>
            </a:r>
            <a:r>
              <a:rPr lang="es-ES" dirty="0"/>
              <a:t>incluyen el término “canguro”?</a:t>
            </a:r>
          </a:p>
          <a:p>
            <a:pPr algn="just"/>
            <a:endParaRPr lang="es-ES" dirty="0"/>
          </a:p>
          <a:p>
            <a:pPr algn="just"/>
            <a:r>
              <a:rPr lang="es-ES" dirty="0"/>
              <a:t>¿Cuántos resultados obtenemos si combinamos esas palabras clave mediante el operador OR?</a:t>
            </a:r>
          </a:p>
        </p:txBody>
      </p:sp>
      <p:pic>
        <p:nvPicPr>
          <p:cNvPr id="5" name="Imagen 4">
            <a:extLst>
              <a:ext uri="{FF2B5EF4-FFF2-40B4-BE49-F238E27FC236}">
                <a16:creationId xmlns:a16="http://schemas.microsoft.com/office/drawing/2014/main" id="{521F39F1-A1F5-4544-9BC3-AB4B4DB981FB}"/>
              </a:ext>
            </a:extLst>
          </p:cNvPr>
          <p:cNvPicPr>
            <a:picLocks noChangeAspect="1"/>
          </p:cNvPicPr>
          <p:nvPr/>
        </p:nvPicPr>
        <p:blipFill>
          <a:blip r:embed="rId2"/>
          <a:stretch>
            <a:fillRect/>
          </a:stretch>
        </p:blipFill>
        <p:spPr>
          <a:xfrm>
            <a:off x="6561931" y="2035705"/>
            <a:ext cx="2321719" cy="3044295"/>
          </a:xfrm>
          <a:prstGeom prst="rect">
            <a:avLst/>
          </a:prstGeom>
        </p:spPr>
      </p:pic>
    </p:spTree>
    <p:extLst>
      <p:ext uri="{BB962C8B-B14F-4D97-AF65-F5344CB8AC3E}">
        <p14:creationId xmlns:p14="http://schemas.microsoft.com/office/powerpoint/2010/main" val="2906004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3567" y="1743075"/>
            <a:ext cx="7886700" cy="4351338"/>
          </a:xfrm>
        </p:spPr>
        <p:txBody>
          <a:bodyPr>
            <a:normAutofit fontScale="92500"/>
          </a:bodyPr>
          <a:lstStyle/>
          <a:p>
            <a:pPr algn="just"/>
            <a:r>
              <a:rPr lang="es-ES" dirty="0"/>
              <a:t>CINAHL,</a:t>
            </a:r>
            <a:r>
              <a:rPr lang="en-US" dirty="0"/>
              <a:t> Cumulative Index of Nursing and Allied Literature Complete, </a:t>
            </a:r>
            <a:r>
              <a:rPr lang="en-US" dirty="0" err="1"/>
              <a:t>es</a:t>
            </a:r>
            <a:r>
              <a:rPr lang="es-ES" dirty="0"/>
              <a:t> la base de datos más importante de enfermería. Facilita acceso a prácticamente todas las revistas sobre enfermería, fisioterapia y terapia ocupacional publicadas en inglés, a las publicaciones de la American Nurses' </a:t>
            </a:r>
            <a:r>
              <a:rPr lang="es-ES" dirty="0" err="1"/>
              <a:t>Association</a:t>
            </a:r>
            <a:r>
              <a:rPr lang="es-ES" dirty="0"/>
              <a:t> y la </a:t>
            </a:r>
            <a:r>
              <a:rPr lang="es-ES" dirty="0" err="1"/>
              <a:t>National</a:t>
            </a:r>
            <a:r>
              <a:rPr lang="es-ES" dirty="0"/>
              <a:t> League </a:t>
            </a:r>
            <a:r>
              <a:rPr lang="es-ES" dirty="0" err="1"/>
              <a:t>for</a:t>
            </a:r>
            <a:r>
              <a:rPr lang="es-ES" dirty="0"/>
              <a:t> </a:t>
            </a:r>
            <a:r>
              <a:rPr lang="es-ES" dirty="0" err="1"/>
              <a:t>Nursing</a:t>
            </a:r>
            <a:endParaRPr lang="es-ES" dirty="0"/>
          </a:p>
          <a:p>
            <a:pPr algn="just"/>
            <a:endParaRPr lang="es-ES" dirty="0"/>
          </a:p>
          <a:p>
            <a:pPr algn="just"/>
            <a:r>
              <a:rPr lang="es-ES" dirty="0"/>
              <a:t> Incluye el tesauro CINAHL </a:t>
            </a:r>
            <a:r>
              <a:rPr lang="es-ES" dirty="0" err="1"/>
              <a:t>Headings</a:t>
            </a:r>
            <a:r>
              <a:rPr lang="es-ES" dirty="0"/>
              <a:t> (Descriptores CINAHL) , permite buscar más de 14.000 palabras controladas y está estructurado como el tesauro MESH.</a:t>
            </a:r>
          </a:p>
        </p:txBody>
      </p:sp>
      <p:pic>
        <p:nvPicPr>
          <p:cNvPr id="5" name="Imagen 4"/>
          <p:cNvPicPr>
            <a:picLocks noChangeAspect="1"/>
          </p:cNvPicPr>
          <p:nvPr/>
        </p:nvPicPr>
        <p:blipFill>
          <a:blip r:embed="rId2"/>
          <a:stretch>
            <a:fillRect/>
          </a:stretch>
        </p:blipFill>
        <p:spPr>
          <a:xfrm>
            <a:off x="2657401" y="0"/>
            <a:ext cx="2619375" cy="1743075"/>
          </a:xfrm>
          <a:prstGeom prst="rect">
            <a:avLst/>
          </a:prstGeom>
        </p:spPr>
      </p:pic>
    </p:spTree>
    <p:extLst>
      <p:ext uri="{BB962C8B-B14F-4D97-AF65-F5344CB8AC3E}">
        <p14:creationId xmlns:p14="http://schemas.microsoft.com/office/powerpoint/2010/main" val="552747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910620" y="0"/>
            <a:ext cx="2619375" cy="1743075"/>
          </a:xfrm>
          <a:prstGeom prst="rect">
            <a:avLst/>
          </a:prstGeom>
        </p:spPr>
      </p:pic>
      <p:pic>
        <p:nvPicPr>
          <p:cNvPr id="7" name="Marcador de contenido 6">
            <a:extLst>
              <a:ext uri="{FF2B5EF4-FFF2-40B4-BE49-F238E27FC236}">
                <a16:creationId xmlns:a16="http://schemas.microsoft.com/office/drawing/2014/main" id="{BE515186-1794-4546-80D5-9A4FE9345EDA}"/>
              </a:ext>
            </a:extLst>
          </p:cNvPr>
          <p:cNvPicPr>
            <a:picLocks noGrp="1" noChangeAspect="1"/>
          </p:cNvPicPr>
          <p:nvPr>
            <p:ph idx="1"/>
          </p:nvPr>
        </p:nvPicPr>
        <p:blipFill>
          <a:blip r:embed="rId3"/>
          <a:stretch>
            <a:fillRect/>
          </a:stretch>
        </p:blipFill>
        <p:spPr>
          <a:xfrm>
            <a:off x="530367" y="1743075"/>
            <a:ext cx="8306716" cy="4267200"/>
          </a:xfrm>
        </p:spPr>
      </p:pic>
    </p:spTree>
    <p:extLst>
      <p:ext uri="{BB962C8B-B14F-4D97-AF65-F5344CB8AC3E}">
        <p14:creationId xmlns:p14="http://schemas.microsoft.com/office/powerpoint/2010/main" val="3722046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Descriptores CINAHL</a:t>
            </a:r>
          </a:p>
        </p:txBody>
      </p:sp>
      <p:pic>
        <p:nvPicPr>
          <p:cNvPr id="4" name="Imagen 3"/>
          <p:cNvPicPr>
            <a:picLocks noChangeAspect="1"/>
          </p:cNvPicPr>
          <p:nvPr/>
        </p:nvPicPr>
        <p:blipFill>
          <a:blip r:embed="rId2"/>
          <a:stretch>
            <a:fillRect/>
          </a:stretch>
        </p:blipFill>
        <p:spPr>
          <a:xfrm>
            <a:off x="7302848" y="84396"/>
            <a:ext cx="1841152" cy="926672"/>
          </a:xfrm>
          <a:prstGeom prst="rect">
            <a:avLst/>
          </a:prstGeom>
        </p:spPr>
      </p:pic>
      <p:pic>
        <p:nvPicPr>
          <p:cNvPr id="6" name="Imagen 5">
            <a:extLst>
              <a:ext uri="{FF2B5EF4-FFF2-40B4-BE49-F238E27FC236}">
                <a16:creationId xmlns:a16="http://schemas.microsoft.com/office/drawing/2014/main" id="{D41477B1-AF3F-420A-8271-F0D933156216}"/>
              </a:ext>
            </a:extLst>
          </p:cNvPr>
          <p:cNvPicPr>
            <a:picLocks noChangeAspect="1"/>
          </p:cNvPicPr>
          <p:nvPr/>
        </p:nvPicPr>
        <p:blipFill>
          <a:blip r:embed="rId3"/>
          <a:stretch>
            <a:fillRect/>
          </a:stretch>
        </p:blipFill>
        <p:spPr>
          <a:xfrm>
            <a:off x="560317" y="1971418"/>
            <a:ext cx="8165988" cy="3980807"/>
          </a:xfrm>
          <a:prstGeom prst="rect">
            <a:avLst/>
          </a:prstGeom>
        </p:spPr>
      </p:pic>
    </p:spTree>
    <p:extLst>
      <p:ext uri="{BB962C8B-B14F-4D97-AF65-F5344CB8AC3E}">
        <p14:creationId xmlns:p14="http://schemas.microsoft.com/office/powerpoint/2010/main" val="1455639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7300" y="0"/>
            <a:ext cx="7886700" cy="1325563"/>
          </a:xfrm>
        </p:spPr>
        <p:txBody>
          <a:bodyPr/>
          <a:lstStyle/>
          <a:p>
            <a:r>
              <a:rPr lang="es-ES" dirty="0">
                <a:solidFill>
                  <a:srgbClr val="FF0000"/>
                </a:solidFill>
              </a:rPr>
              <a:t>Ejercicios CINAHL</a:t>
            </a:r>
          </a:p>
        </p:txBody>
      </p:sp>
      <p:sp>
        <p:nvSpPr>
          <p:cNvPr id="3" name="Marcador de contenido 2"/>
          <p:cNvSpPr>
            <a:spLocks noGrp="1"/>
          </p:cNvSpPr>
          <p:nvPr>
            <p:ph idx="1"/>
          </p:nvPr>
        </p:nvSpPr>
        <p:spPr>
          <a:xfrm>
            <a:off x="462183" y="1690689"/>
            <a:ext cx="7886700" cy="3687198"/>
          </a:xfrm>
        </p:spPr>
        <p:txBody>
          <a:bodyPr/>
          <a:lstStyle/>
          <a:p>
            <a:pPr algn="just"/>
            <a:r>
              <a:rPr lang="es-ES" dirty="0"/>
              <a:t>Qué descriptor usaríamos para buscar información sobre el </a:t>
            </a:r>
            <a:r>
              <a:rPr lang="es-ES" dirty="0">
                <a:solidFill>
                  <a:srgbClr val="FF0000"/>
                </a:solidFill>
              </a:rPr>
              <a:t>lumbago.</a:t>
            </a:r>
          </a:p>
          <a:p>
            <a:pPr marL="0" indent="0" algn="just">
              <a:buNone/>
            </a:pPr>
            <a:endParaRPr lang="es-ES" dirty="0">
              <a:solidFill>
                <a:srgbClr val="FF0000"/>
              </a:solidFill>
            </a:endParaRPr>
          </a:p>
          <a:p>
            <a:pPr algn="just"/>
            <a:r>
              <a:rPr lang="es-ES" dirty="0"/>
              <a:t>Cuántos resultados obtenemos si buscamos por ese descriptor y limitamos a los publicados los </a:t>
            </a:r>
            <a:r>
              <a:rPr lang="es-ES" dirty="0">
                <a:solidFill>
                  <a:srgbClr val="FF0000"/>
                </a:solidFill>
              </a:rPr>
              <a:t>últimos 12 meses</a:t>
            </a:r>
            <a:r>
              <a:rPr lang="es-ES" dirty="0"/>
              <a:t>.</a:t>
            </a:r>
            <a:endParaRPr lang="es-ES" dirty="0">
              <a:solidFill>
                <a:srgbClr val="FF0000"/>
              </a:solidFill>
            </a:endParaRPr>
          </a:p>
        </p:txBody>
      </p:sp>
      <p:pic>
        <p:nvPicPr>
          <p:cNvPr id="4" name="Imagen 3"/>
          <p:cNvPicPr>
            <a:picLocks noChangeAspect="1"/>
          </p:cNvPicPr>
          <p:nvPr/>
        </p:nvPicPr>
        <p:blipFill>
          <a:blip r:embed="rId2"/>
          <a:stretch>
            <a:fillRect/>
          </a:stretch>
        </p:blipFill>
        <p:spPr>
          <a:xfrm>
            <a:off x="6696221" y="4340318"/>
            <a:ext cx="2079381" cy="2517682"/>
          </a:xfrm>
          <a:prstGeom prst="rect">
            <a:avLst/>
          </a:prstGeom>
        </p:spPr>
      </p:pic>
    </p:spTree>
    <p:extLst>
      <p:ext uri="{BB962C8B-B14F-4D97-AF65-F5344CB8AC3E}">
        <p14:creationId xmlns:p14="http://schemas.microsoft.com/office/powerpoint/2010/main" val="2876228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14599" y="1966302"/>
            <a:ext cx="7807361" cy="4518904"/>
          </a:xfrm>
          <a:prstGeom prst="rect">
            <a:avLst/>
          </a:prstGeom>
        </p:spPr>
      </p:pic>
      <p:pic>
        <p:nvPicPr>
          <p:cNvPr id="3" name="Imagen 2"/>
          <p:cNvPicPr>
            <a:picLocks noChangeAspect="1"/>
          </p:cNvPicPr>
          <p:nvPr/>
        </p:nvPicPr>
        <p:blipFill>
          <a:blip r:embed="rId3"/>
          <a:stretch>
            <a:fillRect/>
          </a:stretch>
        </p:blipFill>
        <p:spPr>
          <a:xfrm>
            <a:off x="2376560" y="137233"/>
            <a:ext cx="3771900" cy="1209675"/>
          </a:xfrm>
          <a:prstGeom prst="rect">
            <a:avLst/>
          </a:prstGeom>
        </p:spPr>
      </p:pic>
    </p:spTree>
    <p:extLst>
      <p:ext uri="{BB962C8B-B14F-4D97-AF65-F5344CB8AC3E}">
        <p14:creationId xmlns:p14="http://schemas.microsoft.com/office/powerpoint/2010/main" val="2618978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9130" y="293687"/>
            <a:ext cx="3071153" cy="1325563"/>
          </a:xfrm>
        </p:spPr>
        <p:txBody>
          <a:bodyPr/>
          <a:lstStyle/>
          <a:p>
            <a:r>
              <a:rPr lang="es-ES" sz="2000" dirty="0">
                <a:latin typeface="+mn-lt"/>
                <a:hlinkClick r:id="rId2"/>
              </a:rPr>
              <a:t>https://gredos.usal.es/</a:t>
            </a:r>
            <a:endParaRPr lang="es-ES" sz="2000" dirty="0">
              <a:latin typeface="+mn-lt"/>
            </a:endParaRPr>
          </a:p>
        </p:txBody>
      </p:sp>
      <p:pic>
        <p:nvPicPr>
          <p:cNvPr id="7" name="Marcador de contenido 6">
            <a:extLst>
              <a:ext uri="{FF2B5EF4-FFF2-40B4-BE49-F238E27FC236}">
                <a16:creationId xmlns:a16="http://schemas.microsoft.com/office/drawing/2014/main" id="{CC9C34A8-7E5D-4468-94DF-0ACCA0ABD6BB}"/>
              </a:ext>
            </a:extLst>
          </p:cNvPr>
          <p:cNvPicPr>
            <a:picLocks noGrp="1" noChangeAspect="1"/>
          </p:cNvPicPr>
          <p:nvPr>
            <p:ph idx="1"/>
          </p:nvPr>
        </p:nvPicPr>
        <p:blipFill>
          <a:blip r:embed="rId3"/>
          <a:stretch>
            <a:fillRect/>
          </a:stretch>
        </p:blipFill>
        <p:spPr>
          <a:xfrm>
            <a:off x="1187949" y="1825625"/>
            <a:ext cx="6768102" cy="4351338"/>
          </a:xfrm>
        </p:spPr>
      </p:pic>
      <p:pic>
        <p:nvPicPr>
          <p:cNvPr id="3" name="Imagen 2"/>
          <p:cNvPicPr>
            <a:picLocks noChangeAspect="1"/>
          </p:cNvPicPr>
          <p:nvPr/>
        </p:nvPicPr>
        <p:blipFill>
          <a:blip r:embed="rId4"/>
          <a:stretch>
            <a:fillRect/>
          </a:stretch>
        </p:blipFill>
        <p:spPr>
          <a:xfrm>
            <a:off x="677887" y="0"/>
            <a:ext cx="3314700" cy="1381125"/>
          </a:xfrm>
          <a:prstGeom prst="rect">
            <a:avLst/>
          </a:prstGeom>
        </p:spPr>
      </p:pic>
    </p:spTree>
    <p:extLst>
      <p:ext uri="{BB962C8B-B14F-4D97-AF65-F5344CB8AC3E}">
        <p14:creationId xmlns:p14="http://schemas.microsoft.com/office/powerpoint/2010/main" val="1121361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4C9AECA-81AE-4886-86C2-9FE256A7024E}"/>
              </a:ext>
            </a:extLst>
          </p:cNvPr>
          <p:cNvPicPr>
            <a:picLocks noChangeAspect="1"/>
          </p:cNvPicPr>
          <p:nvPr/>
        </p:nvPicPr>
        <p:blipFill>
          <a:blip r:embed="rId2"/>
          <a:stretch>
            <a:fillRect/>
          </a:stretch>
        </p:blipFill>
        <p:spPr>
          <a:xfrm>
            <a:off x="0" y="457388"/>
            <a:ext cx="9144000" cy="5943224"/>
          </a:xfrm>
          <a:prstGeom prst="rect">
            <a:avLst/>
          </a:prstGeom>
        </p:spPr>
      </p:pic>
    </p:spTree>
    <p:extLst>
      <p:ext uri="{BB962C8B-B14F-4D97-AF65-F5344CB8AC3E}">
        <p14:creationId xmlns:p14="http://schemas.microsoft.com/office/powerpoint/2010/main" val="4108675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Otros recursos de información libres</a:t>
            </a:r>
          </a:p>
        </p:txBody>
      </p:sp>
      <p:pic>
        <p:nvPicPr>
          <p:cNvPr id="4" name="Marcador de contenido 3"/>
          <p:cNvPicPr>
            <a:picLocks noGrp="1" noChangeAspect="1"/>
          </p:cNvPicPr>
          <p:nvPr>
            <p:ph idx="1"/>
          </p:nvPr>
        </p:nvPicPr>
        <p:blipFill>
          <a:blip r:embed="rId2"/>
          <a:stretch>
            <a:fillRect/>
          </a:stretch>
        </p:blipFill>
        <p:spPr>
          <a:xfrm>
            <a:off x="4914892" y="1807265"/>
            <a:ext cx="3603048" cy="1103472"/>
          </a:xfrm>
          <a:prstGeom prst="rect">
            <a:avLst/>
          </a:prstGeom>
        </p:spPr>
      </p:pic>
      <p:pic>
        <p:nvPicPr>
          <p:cNvPr id="5" name="Imagen 4"/>
          <p:cNvPicPr>
            <a:picLocks noChangeAspect="1"/>
          </p:cNvPicPr>
          <p:nvPr/>
        </p:nvPicPr>
        <p:blipFill>
          <a:blip r:embed="rId3"/>
          <a:stretch>
            <a:fillRect/>
          </a:stretch>
        </p:blipFill>
        <p:spPr>
          <a:xfrm>
            <a:off x="710279" y="1317981"/>
            <a:ext cx="3289617" cy="1825137"/>
          </a:xfrm>
          <a:prstGeom prst="rect">
            <a:avLst/>
          </a:prstGeom>
        </p:spPr>
      </p:pic>
      <p:pic>
        <p:nvPicPr>
          <p:cNvPr id="6" name="Imagen 5"/>
          <p:cNvPicPr>
            <a:picLocks noChangeAspect="1"/>
          </p:cNvPicPr>
          <p:nvPr/>
        </p:nvPicPr>
        <p:blipFill>
          <a:blip r:embed="rId4"/>
          <a:stretch>
            <a:fillRect/>
          </a:stretch>
        </p:blipFill>
        <p:spPr>
          <a:xfrm>
            <a:off x="857940" y="3129274"/>
            <a:ext cx="2879082" cy="1933398"/>
          </a:xfrm>
          <a:prstGeom prst="rect">
            <a:avLst/>
          </a:prstGeom>
        </p:spPr>
      </p:pic>
      <p:pic>
        <p:nvPicPr>
          <p:cNvPr id="8" name="Imagen 7"/>
          <p:cNvPicPr>
            <a:picLocks noChangeAspect="1"/>
          </p:cNvPicPr>
          <p:nvPr/>
        </p:nvPicPr>
        <p:blipFill>
          <a:blip r:embed="rId5"/>
          <a:stretch>
            <a:fillRect/>
          </a:stretch>
        </p:blipFill>
        <p:spPr>
          <a:xfrm>
            <a:off x="5454353" y="3645726"/>
            <a:ext cx="2524125" cy="1257300"/>
          </a:xfrm>
          <a:prstGeom prst="rect">
            <a:avLst/>
          </a:prstGeom>
        </p:spPr>
      </p:pic>
      <p:pic>
        <p:nvPicPr>
          <p:cNvPr id="9" name="Imagen 8"/>
          <p:cNvPicPr>
            <a:picLocks noChangeAspect="1"/>
          </p:cNvPicPr>
          <p:nvPr/>
        </p:nvPicPr>
        <p:blipFill>
          <a:blip r:embed="rId6"/>
          <a:stretch>
            <a:fillRect/>
          </a:stretch>
        </p:blipFill>
        <p:spPr>
          <a:xfrm>
            <a:off x="1192193" y="5202779"/>
            <a:ext cx="2952750" cy="1552575"/>
          </a:xfrm>
          <a:prstGeom prst="rect">
            <a:avLst/>
          </a:prstGeom>
        </p:spPr>
      </p:pic>
      <p:pic>
        <p:nvPicPr>
          <p:cNvPr id="10" name="Imagen 9"/>
          <p:cNvPicPr>
            <a:picLocks noChangeAspect="1"/>
          </p:cNvPicPr>
          <p:nvPr/>
        </p:nvPicPr>
        <p:blipFill>
          <a:blip r:embed="rId7"/>
          <a:stretch>
            <a:fillRect/>
          </a:stretch>
        </p:blipFill>
        <p:spPr>
          <a:xfrm>
            <a:off x="6009936" y="4863645"/>
            <a:ext cx="2619375" cy="1743075"/>
          </a:xfrm>
          <a:prstGeom prst="rect">
            <a:avLst/>
          </a:prstGeom>
        </p:spPr>
      </p:pic>
    </p:spTree>
    <p:extLst>
      <p:ext uri="{BB962C8B-B14F-4D97-AF65-F5344CB8AC3E}">
        <p14:creationId xmlns:p14="http://schemas.microsoft.com/office/powerpoint/2010/main" val="1673547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 </a:t>
            </a:r>
          </a:p>
        </p:txBody>
      </p:sp>
      <p:sp>
        <p:nvSpPr>
          <p:cNvPr id="3" name="Marcador de contenido 2"/>
          <p:cNvSpPr>
            <a:spLocks noGrp="1"/>
          </p:cNvSpPr>
          <p:nvPr>
            <p:ph idx="1"/>
          </p:nvPr>
        </p:nvSpPr>
        <p:spPr/>
        <p:txBody>
          <a:bodyPr>
            <a:normAutofit/>
          </a:bodyPr>
          <a:lstStyle/>
          <a:p>
            <a:pPr algn="just"/>
            <a:r>
              <a:rPr lang="es-ES" sz="2400" dirty="0"/>
              <a:t>Recurso gratuito desarrollado y mantenido por el Centro Nacional de Información Biotecnológica (NCBI), en la Biblioteca Nacional de Medicina (NLM) de los Estados Unidos. </a:t>
            </a:r>
          </a:p>
          <a:p>
            <a:pPr algn="just"/>
            <a:r>
              <a:rPr lang="es-ES" sz="2400" dirty="0"/>
              <a:t>Comprende más de 30 millones de citas de literatura biomédica procedentes principalmente de la base de datos MEDLINE y en menor medida de otras fuentes. </a:t>
            </a:r>
          </a:p>
        </p:txBody>
      </p:sp>
      <p:pic>
        <p:nvPicPr>
          <p:cNvPr id="4" name="Imagen 3"/>
          <p:cNvPicPr>
            <a:picLocks noChangeAspect="1"/>
          </p:cNvPicPr>
          <p:nvPr/>
        </p:nvPicPr>
        <p:blipFill>
          <a:blip r:embed="rId2"/>
          <a:stretch>
            <a:fillRect/>
          </a:stretch>
        </p:blipFill>
        <p:spPr>
          <a:xfrm>
            <a:off x="985293" y="0"/>
            <a:ext cx="3192811" cy="1550987"/>
          </a:xfrm>
          <a:prstGeom prst="rect">
            <a:avLst/>
          </a:prstGeom>
        </p:spPr>
      </p:pic>
      <p:pic>
        <p:nvPicPr>
          <p:cNvPr id="6" name="Imagen 5"/>
          <p:cNvPicPr>
            <a:picLocks noChangeAspect="1"/>
          </p:cNvPicPr>
          <p:nvPr/>
        </p:nvPicPr>
        <p:blipFill>
          <a:blip r:embed="rId3"/>
          <a:stretch>
            <a:fillRect/>
          </a:stretch>
        </p:blipFill>
        <p:spPr>
          <a:xfrm>
            <a:off x="1756263" y="4624253"/>
            <a:ext cx="5631473" cy="2121205"/>
          </a:xfrm>
          <a:prstGeom prst="rect">
            <a:avLst/>
          </a:prstGeom>
        </p:spPr>
      </p:pic>
      <p:sp>
        <p:nvSpPr>
          <p:cNvPr id="5" name="Rectángulo 4"/>
          <p:cNvSpPr/>
          <p:nvPr/>
        </p:nvSpPr>
        <p:spPr>
          <a:xfrm>
            <a:off x="4534747" y="590827"/>
            <a:ext cx="3400033" cy="369332"/>
          </a:xfrm>
          <a:prstGeom prst="rect">
            <a:avLst/>
          </a:prstGeom>
        </p:spPr>
        <p:txBody>
          <a:bodyPr wrap="none">
            <a:spAutoFit/>
          </a:bodyPr>
          <a:lstStyle/>
          <a:p>
            <a:r>
              <a:rPr lang="es-ES" dirty="0">
                <a:solidFill>
                  <a:srgbClr val="0070C0"/>
                </a:solidFill>
                <a:hlinkClick r:id="rId4"/>
              </a:rPr>
              <a:t>https://pubmed.ncbi.nlm.nih.gov</a:t>
            </a:r>
            <a:r>
              <a:rPr lang="es-ES" dirty="0"/>
              <a:t>/</a:t>
            </a:r>
          </a:p>
        </p:txBody>
      </p:sp>
    </p:spTree>
    <p:extLst>
      <p:ext uri="{BB962C8B-B14F-4D97-AF65-F5344CB8AC3E}">
        <p14:creationId xmlns:p14="http://schemas.microsoft.com/office/powerpoint/2010/main" val="403373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194" y="365126"/>
            <a:ext cx="8598090" cy="1325563"/>
          </a:xfrm>
        </p:spPr>
        <p:txBody>
          <a:bodyPr>
            <a:normAutofit/>
          </a:bodyPr>
          <a:lstStyle/>
          <a:p>
            <a:r>
              <a:rPr lang="es-ES" sz="4000" dirty="0">
                <a:solidFill>
                  <a:srgbClr val="FF0000"/>
                </a:solidFill>
              </a:rPr>
              <a:t>2. Formular la pregunta de investigación</a:t>
            </a:r>
          </a:p>
        </p:txBody>
      </p:sp>
      <p:sp>
        <p:nvSpPr>
          <p:cNvPr id="3" name="Marcador de contenido 2"/>
          <p:cNvSpPr>
            <a:spLocks noGrp="1"/>
          </p:cNvSpPr>
          <p:nvPr>
            <p:ph idx="1"/>
          </p:nvPr>
        </p:nvSpPr>
        <p:spPr>
          <a:xfrm>
            <a:off x="272955" y="1570816"/>
            <a:ext cx="8598090" cy="4925234"/>
          </a:xfrm>
        </p:spPr>
        <p:txBody>
          <a:bodyPr>
            <a:normAutofit lnSpcReduction="10000"/>
          </a:bodyPr>
          <a:lstStyle/>
          <a:p>
            <a:pPr algn="just"/>
            <a:r>
              <a:rPr lang="es-ES" sz="2400" dirty="0"/>
              <a:t>Una buena construcción de la pregunta es fundamental para encontrar respuestas</a:t>
            </a:r>
          </a:p>
          <a:p>
            <a:pPr algn="just"/>
            <a:endParaRPr lang="es-ES" sz="2400" dirty="0"/>
          </a:p>
          <a:p>
            <a:pPr algn="just"/>
            <a:r>
              <a:rPr lang="es-ES" sz="2400" dirty="0"/>
              <a:t>Características:</a:t>
            </a:r>
          </a:p>
          <a:p>
            <a:pPr lvl="1" algn="just">
              <a:buFont typeface="Wingdings" panose="05000000000000000000" pitchFamily="2" charset="2"/>
              <a:buChar char="ü"/>
            </a:pPr>
            <a:r>
              <a:rPr lang="es-ES" sz="2000" dirty="0"/>
              <a:t>Clara</a:t>
            </a:r>
          </a:p>
          <a:p>
            <a:pPr lvl="1" algn="just">
              <a:buFont typeface="Wingdings" panose="05000000000000000000" pitchFamily="2" charset="2"/>
              <a:buChar char="ü"/>
            </a:pPr>
            <a:r>
              <a:rPr lang="es-ES" sz="2000" dirty="0"/>
              <a:t>Precisa</a:t>
            </a:r>
          </a:p>
          <a:p>
            <a:pPr lvl="1" algn="just">
              <a:buFont typeface="Wingdings" panose="05000000000000000000" pitchFamily="2" charset="2"/>
              <a:buChar char="ü"/>
            </a:pPr>
            <a:r>
              <a:rPr lang="es-ES" sz="2000" dirty="0"/>
              <a:t>Bien estructura</a:t>
            </a:r>
          </a:p>
          <a:p>
            <a:pPr lvl="1" algn="just">
              <a:buFont typeface="Wingdings" panose="05000000000000000000" pitchFamily="2" charset="2"/>
              <a:buChar char="ü"/>
            </a:pPr>
            <a:r>
              <a:rPr lang="es-ES" sz="2000" dirty="0"/>
              <a:t>Susceptible de respuesta</a:t>
            </a:r>
          </a:p>
          <a:p>
            <a:pPr marL="457200" lvl="1" indent="0" algn="just">
              <a:buNone/>
            </a:pPr>
            <a:endParaRPr lang="es-ES" sz="2000" dirty="0"/>
          </a:p>
          <a:p>
            <a:pPr algn="just"/>
            <a:r>
              <a:rPr lang="es-ES" sz="2400" dirty="0"/>
              <a:t>Modelos de preguntas estructuradas: PICO, SPICE, SPIDER..</a:t>
            </a:r>
          </a:p>
          <a:p>
            <a:pPr marL="0" indent="0" algn="just">
              <a:buNone/>
            </a:pPr>
            <a:endParaRPr lang="es-ES" sz="2400" dirty="0"/>
          </a:p>
          <a:p>
            <a:pPr algn="just"/>
            <a:r>
              <a:rPr lang="es-ES" sz="2400" dirty="0"/>
              <a:t>Objetivo: identificar los términos que hemos de utilizar en la estrategia de búsqueda</a:t>
            </a:r>
          </a:p>
        </p:txBody>
      </p:sp>
    </p:spTree>
    <p:extLst>
      <p:ext uri="{BB962C8B-B14F-4D97-AF65-F5344CB8AC3E}">
        <p14:creationId xmlns:p14="http://schemas.microsoft.com/office/powerpoint/2010/main" val="3793051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 </a:t>
            </a:r>
          </a:p>
        </p:txBody>
      </p:sp>
      <p:sp>
        <p:nvSpPr>
          <p:cNvPr id="3" name="Marcador de contenido 2"/>
          <p:cNvSpPr>
            <a:spLocks noGrp="1"/>
          </p:cNvSpPr>
          <p:nvPr>
            <p:ph idx="1"/>
          </p:nvPr>
        </p:nvSpPr>
        <p:spPr>
          <a:xfrm>
            <a:off x="628650" y="2069337"/>
            <a:ext cx="7886700" cy="4351338"/>
          </a:xfrm>
        </p:spPr>
        <p:txBody>
          <a:bodyPr>
            <a:normAutofit/>
          </a:bodyPr>
          <a:lstStyle/>
          <a:p>
            <a:pPr algn="just"/>
            <a:r>
              <a:rPr lang="es-ES" sz="2400" dirty="0"/>
              <a:t>Coordinada y desarrollada por BIREME, está compuesta de bases de datos bibliográficas producidas por la Red BVS, como LILACS, además la base de datos MEDLINE y otros tipos de fuentes de información tales como recursos educacionales abiertos, sitios de Internet y eventos científicos</a:t>
            </a:r>
          </a:p>
        </p:txBody>
      </p:sp>
      <p:pic>
        <p:nvPicPr>
          <p:cNvPr id="4" name="Imagen 3"/>
          <p:cNvPicPr>
            <a:picLocks noChangeAspect="1"/>
          </p:cNvPicPr>
          <p:nvPr/>
        </p:nvPicPr>
        <p:blipFill>
          <a:blip r:embed="rId2"/>
          <a:stretch>
            <a:fillRect/>
          </a:stretch>
        </p:blipFill>
        <p:spPr>
          <a:xfrm>
            <a:off x="460375" y="4681885"/>
            <a:ext cx="8669930" cy="1895128"/>
          </a:xfrm>
          <a:prstGeom prst="rect">
            <a:avLst/>
          </a:prstGeom>
        </p:spPr>
      </p:pic>
      <p:sp>
        <p:nvSpPr>
          <p:cNvPr id="5" name="AutoShape 2" descr="ANDRE VESALIO - Instituto de Educación Superi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3"/>
          <a:stretch>
            <a:fillRect/>
          </a:stretch>
        </p:blipFill>
        <p:spPr>
          <a:xfrm>
            <a:off x="628650" y="7937"/>
            <a:ext cx="3286125" cy="1572066"/>
          </a:xfrm>
          <a:prstGeom prst="rect">
            <a:avLst/>
          </a:prstGeom>
        </p:spPr>
      </p:pic>
    </p:spTree>
    <p:extLst>
      <p:ext uri="{BB962C8B-B14F-4D97-AF65-F5344CB8AC3E}">
        <p14:creationId xmlns:p14="http://schemas.microsoft.com/office/powerpoint/2010/main" val="3672563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5021" y="294746"/>
            <a:ext cx="8668979" cy="5990524"/>
          </a:xfrm>
          <a:prstGeom prst="rect">
            <a:avLst/>
          </a:prstGeom>
        </p:spPr>
      </p:pic>
    </p:spTree>
    <p:extLst>
      <p:ext uri="{BB962C8B-B14F-4D97-AF65-F5344CB8AC3E}">
        <p14:creationId xmlns:p14="http://schemas.microsoft.com/office/powerpoint/2010/main" val="2652920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Práctica </a:t>
            </a:r>
            <a:r>
              <a:rPr lang="es-ES" dirty="0" err="1">
                <a:solidFill>
                  <a:srgbClr val="FF0000"/>
                </a:solidFill>
              </a:rPr>
              <a:t>DeCs</a:t>
            </a:r>
            <a:r>
              <a:rPr lang="es-ES" dirty="0">
                <a:solidFill>
                  <a:srgbClr val="FF0000"/>
                </a:solidFill>
              </a:rPr>
              <a:t/>
            </a:r>
            <a:br>
              <a:rPr lang="es-ES" dirty="0">
                <a:solidFill>
                  <a:srgbClr val="FF0000"/>
                </a:solidFill>
              </a:rPr>
            </a:br>
            <a:r>
              <a:rPr lang="es-ES" sz="2800" dirty="0">
                <a:hlinkClick r:id="rId2"/>
              </a:rPr>
              <a:t>https://decs.bvsalud.org/es/</a:t>
            </a:r>
            <a:endParaRPr lang="es-ES" sz="2800" dirty="0"/>
          </a:p>
        </p:txBody>
      </p:sp>
      <p:sp>
        <p:nvSpPr>
          <p:cNvPr id="3" name="Marcador de contenido 2"/>
          <p:cNvSpPr>
            <a:spLocks noGrp="1"/>
          </p:cNvSpPr>
          <p:nvPr>
            <p:ph idx="1"/>
          </p:nvPr>
        </p:nvSpPr>
        <p:spPr>
          <a:xfrm>
            <a:off x="473905" y="3052524"/>
            <a:ext cx="7717887" cy="2954380"/>
          </a:xfrm>
        </p:spPr>
        <p:txBody>
          <a:bodyPr/>
          <a:lstStyle/>
          <a:p>
            <a:r>
              <a:rPr lang="es-ES" dirty="0"/>
              <a:t>Busca el descriptor en español y en inglés para </a:t>
            </a:r>
            <a:r>
              <a:rPr lang="es-ES" dirty="0" smtClean="0"/>
              <a:t>el término </a:t>
            </a:r>
            <a:r>
              <a:rPr lang="es-ES" dirty="0" smtClean="0">
                <a:solidFill>
                  <a:srgbClr val="FF0000"/>
                </a:solidFill>
              </a:rPr>
              <a:t>“ludopatía</a:t>
            </a:r>
            <a:r>
              <a:rPr lang="es-ES" dirty="0">
                <a:solidFill>
                  <a:srgbClr val="FF0000"/>
                </a:solidFill>
              </a:rPr>
              <a:t>”</a:t>
            </a:r>
            <a:endParaRPr lang="es-ES" dirty="0"/>
          </a:p>
          <a:p>
            <a:pPr marL="0" indent="0">
              <a:buNone/>
            </a:pPr>
            <a:endParaRPr lang="es-ES" dirty="0"/>
          </a:p>
          <a:p>
            <a:r>
              <a:rPr lang="es-ES" dirty="0" smtClean="0"/>
              <a:t>¿Cuántos </a:t>
            </a:r>
            <a:r>
              <a:rPr lang="es-ES" dirty="0"/>
              <a:t>resultados obtienes en </a:t>
            </a:r>
            <a:r>
              <a:rPr lang="es-ES" dirty="0" smtClean="0">
                <a:solidFill>
                  <a:srgbClr val="FF0000"/>
                </a:solidFill>
              </a:rPr>
              <a:t>español</a:t>
            </a:r>
            <a:r>
              <a:rPr lang="es-ES" dirty="0" smtClean="0"/>
              <a:t> y a </a:t>
            </a:r>
            <a:r>
              <a:rPr lang="es-ES" dirty="0" smtClean="0">
                <a:solidFill>
                  <a:srgbClr val="FF0000"/>
                </a:solidFill>
              </a:rPr>
              <a:t>texto completo </a:t>
            </a:r>
            <a:r>
              <a:rPr lang="es-ES" dirty="0"/>
              <a:t>publicados el último </a:t>
            </a:r>
            <a:r>
              <a:rPr lang="es-ES" dirty="0" smtClean="0"/>
              <a:t>año?</a:t>
            </a:r>
            <a:endParaRPr lang="es-ES" dirty="0"/>
          </a:p>
          <a:p>
            <a:pPr marL="0" indent="0">
              <a:buNone/>
            </a:pPr>
            <a:endParaRPr lang="es-ES" dirty="0">
              <a:solidFill>
                <a:srgbClr val="FF0000"/>
              </a:solidFill>
            </a:endParaRPr>
          </a:p>
          <a:p>
            <a:pPr marL="0" indent="0">
              <a:buNone/>
            </a:pPr>
            <a:endParaRPr lang="es-ES" dirty="0"/>
          </a:p>
        </p:txBody>
      </p:sp>
      <p:pic>
        <p:nvPicPr>
          <p:cNvPr id="4" name="Imagen 3"/>
          <p:cNvPicPr>
            <a:picLocks noChangeAspect="1"/>
          </p:cNvPicPr>
          <p:nvPr/>
        </p:nvPicPr>
        <p:blipFill>
          <a:blip r:embed="rId3"/>
          <a:stretch>
            <a:fillRect/>
          </a:stretch>
        </p:blipFill>
        <p:spPr>
          <a:xfrm>
            <a:off x="5392686" y="106154"/>
            <a:ext cx="3751314" cy="2308501"/>
          </a:xfrm>
          <a:prstGeom prst="rect">
            <a:avLst/>
          </a:prstGeom>
        </p:spPr>
      </p:pic>
    </p:spTree>
    <p:extLst>
      <p:ext uri="{BB962C8B-B14F-4D97-AF65-F5344CB8AC3E}">
        <p14:creationId xmlns:p14="http://schemas.microsoft.com/office/powerpoint/2010/main" val="2988166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2771" y="2132856"/>
            <a:ext cx="9038458" cy="4405511"/>
          </a:xfrm>
          <a:prstGeom prst="rect">
            <a:avLst/>
          </a:prstGeom>
        </p:spPr>
      </p:pic>
      <p:pic>
        <p:nvPicPr>
          <p:cNvPr id="8" name="Imagen 7"/>
          <p:cNvPicPr>
            <a:picLocks noChangeAspect="1"/>
          </p:cNvPicPr>
          <p:nvPr/>
        </p:nvPicPr>
        <p:blipFill>
          <a:blip r:embed="rId3"/>
          <a:stretch>
            <a:fillRect/>
          </a:stretch>
        </p:blipFill>
        <p:spPr>
          <a:xfrm>
            <a:off x="2328205" y="332656"/>
            <a:ext cx="4487590" cy="1342851"/>
          </a:xfrm>
          <a:prstGeom prst="rect">
            <a:avLst/>
          </a:prstGeom>
        </p:spPr>
      </p:pic>
    </p:spTree>
    <p:extLst>
      <p:ext uri="{BB962C8B-B14F-4D97-AF65-F5344CB8AC3E}">
        <p14:creationId xmlns:p14="http://schemas.microsoft.com/office/powerpoint/2010/main" val="2472559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a:xfrm>
            <a:off x="755650" y="352425"/>
            <a:ext cx="6419850" cy="1143000"/>
          </a:xfrm>
        </p:spPr>
        <p:txBody>
          <a:bodyPr/>
          <a:lstStyle/>
          <a:p>
            <a:pPr algn="l"/>
            <a:r>
              <a:rPr lang="es-ES" altLang="es-ES" sz="3600" dirty="0">
                <a:solidFill>
                  <a:srgbClr val="FF0000"/>
                </a:solidFill>
              </a:rPr>
              <a:t>Utilizar la información</a:t>
            </a:r>
          </a:p>
        </p:txBody>
      </p:sp>
      <p:sp>
        <p:nvSpPr>
          <p:cNvPr id="3" name="Marcador de contenido 2"/>
          <p:cNvSpPr>
            <a:spLocks noGrp="1"/>
          </p:cNvSpPr>
          <p:nvPr>
            <p:ph idx="1"/>
          </p:nvPr>
        </p:nvSpPr>
        <p:spPr>
          <a:xfrm>
            <a:off x="468313" y="1892300"/>
            <a:ext cx="7570787" cy="4525963"/>
          </a:xfrm>
        </p:spPr>
        <p:txBody>
          <a:bodyPr/>
          <a:lstStyle/>
          <a:p>
            <a:pPr marL="0" indent="0" algn="just">
              <a:buFont typeface="Arial" panose="020B0604020202020204" pitchFamily="34" charset="0"/>
              <a:buNone/>
              <a:defRPr/>
            </a:pPr>
            <a:r>
              <a:rPr lang="es-ES" sz="2800" dirty="0"/>
              <a:t>Usar la información de forma ética y legal, evitando el plagio.</a:t>
            </a:r>
          </a:p>
          <a:p>
            <a:pPr marL="0" indent="0" algn="just">
              <a:buFont typeface="Arial" panose="020B0604020202020204" pitchFamily="34" charset="0"/>
              <a:buNone/>
              <a:defRPr/>
            </a:pPr>
            <a:r>
              <a:rPr lang="es-ES" sz="2800" dirty="0"/>
              <a:t>Plagiar es “copiar en lo sustancial obras ajenas, dándolas como propias” (RAE):</a:t>
            </a:r>
          </a:p>
          <a:p>
            <a:pPr lvl="1" algn="just">
              <a:buFont typeface="Wingdings" panose="05000000000000000000" pitchFamily="2" charset="2"/>
              <a:buChar char="§"/>
              <a:defRPr/>
            </a:pPr>
            <a:r>
              <a:rPr lang="es-ES" sz="2400" dirty="0"/>
              <a:t>Incluir frases, datos, imágenes de otros autores sin citar su origen</a:t>
            </a:r>
          </a:p>
          <a:p>
            <a:pPr lvl="1" algn="just">
              <a:buFont typeface="Wingdings" panose="05000000000000000000" pitchFamily="2" charset="2"/>
              <a:buChar char="§"/>
              <a:defRPr/>
            </a:pPr>
            <a:r>
              <a:rPr lang="es-ES" sz="2400" dirty="0"/>
              <a:t>Resumir, adoptar o desarrollar una idea sin citar su procedencia</a:t>
            </a:r>
          </a:p>
          <a:p>
            <a:pPr lvl="1" algn="just">
              <a:buFont typeface="Wingdings" panose="05000000000000000000" pitchFamily="2" charset="2"/>
              <a:buChar char="§"/>
              <a:defRPr/>
            </a:pPr>
            <a:r>
              <a:rPr lang="es-ES" sz="2400" dirty="0"/>
              <a:t>Presentar como si fuera nuevo un trabajo nuestro que ya hemos usado antes</a:t>
            </a:r>
          </a:p>
          <a:p>
            <a:pPr>
              <a:defRPr/>
            </a:pPr>
            <a:endParaRPr lang="es-ES" dirty="0"/>
          </a:p>
        </p:txBody>
      </p:sp>
      <p:pic>
        <p:nvPicPr>
          <p:cNvPr id="58372"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52425"/>
            <a:ext cx="1549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271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4298" y="548680"/>
            <a:ext cx="8516174" cy="4104456"/>
          </a:xfrm>
        </p:spPr>
        <p:txBody>
          <a:bodyPr>
            <a:normAutofit/>
          </a:bodyPr>
          <a:lstStyle/>
          <a:p>
            <a:pPr marL="0" indent="0">
              <a:buNone/>
            </a:pPr>
            <a:r>
              <a:rPr lang="es-ES" dirty="0">
                <a:solidFill>
                  <a:srgbClr val="FF0000"/>
                </a:solidFill>
              </a:rPr>
              <a:t>¿Por qué citar y referenciar?</a:t>
            </a:r>
          </a:p>
          <a:p>
            <a:pPr marL="0" indent="0">
              <a:buNone/>
            </a:pPr>
            <a:endParaRPr lang="es-ES" dirty="0"/>
          </a:p>
          <a:p>
            <a:pPr lvl="1">
              <a:buFont typeface="Wingdings" panose="05000000000000000000" pitchFamily="2" charset="2"/>
              <a:buChar char="ü"/>
            </a:pPr>
            <a:r>
              <a:rPr lang="es-ES" sz="2400" dirty="0"/>
              <a:t>Respaldar nuestros argumentos </a:t>
            </a:r>
          </a:p>
          <a:p>
            <a:pPr lvl="1">
              <a:buFont typeface="Wingdings" panose="05000000000000000000" pitchFamily="2" charset="2"/>
              <a:buChar char="ü"/>
            </a:pPr>
            <a:r>
              <a:rPr lang="es-ES" sz="2400" dirty="0"/>
              <a:t>Demostrar dominio del tema, el trabajo de documentación</a:t>
            </a:r>
          </a:p>
          <a:p>
            <a:pPr lvl="1">
              <a:buFont typeface="Wingdings" panose="05000000000000000000" pitchFamily="2" charset="2"/>
              <a:buChar char="ü"/>
            </a:pPr>
            <a:r>
              <a:rPr lang="es-ES" sz="2400" dirty="0"/>
              <a:t>Conocer el nivel de actualización de la investigación</a:t>
            </a:r>
          </a:p>
          <a:p>
            <a:pPr lvl="1">
              <a:buFont typeface="Wingdings" panose="05000000000000000000" pitchFamily="2" charset="2"/>
              <a:buChar char="ü"/>
            </a:pPr>
            <a:r>
              <a:rPr lang="es-ES" sz="2400" dirty="0"/>
              <a:t>Reconocer el trabajo de otros autores</a:t>
            </a:r>
          </a:p>
          <a:p>
            <a:pPr lvl="1">
              <a:buFont typeface="Wingdings" panose="05000000000000000000" pitchFamily="2" charset="2"/>
              <a:buChar char="ü"/>
            </a:pPr>
            <a:r>
              <a:rPr lang="es-ES" sz="2400" dirty="0"/>
              <a:t>Ampliar la información con lecturas complementarias</a:t>
            </a:r>
          </a:p>
          <a:p>
            <a:endParaRPr lang="es-ES" dirty="0"/>
          </a:p>
        </p:txBody>
      </p:sp>
      <p:pic>
        <p:nvPicPr>
          <p:cNvPr id="5" name="Imagen 4"/>
          <p:cNvPicPr>
            <a:picLocks noChangeAspect="1"/>
          </p:cNvPicPr>
          <p:nvPr/>
        </p:nvPicPr>
        <p:blipFill>
          <a:blip r:embed="rId2"/>
          <a:stretch>
            <a:fillRect/>
          </a:stretch>
        </p:blipFill>
        <p:spPr>
          <a:xfrm>
            <a:off x="539552" y="5157192"/>
            <a:ext cx="864096" cy="1132264"/>
          </a:xfrm>
          <a:prstGeom prst="rect">
            <a:avLst/>
          </a:prstGeom>
        </p:spPr>
      </p:pic>
      <p:pic>
        <p:nvPicPr>
          <p:cNvPr id="6" name="Imagen 5"/>
          <p:cNvPicPr>
            <a:picLocks noChangeAspect="1"/>
          </p:cNvPicPr>
          <p:nvPr/>
        </p:nvPicPr>
        <p:blipFill>
          <a:blip r:embed="rId3"/>
          <a:stretch>
            <a:fillRect/>
          </a:stretch>
        </p:blipFill>
        <p:spPr>
          <a:xfrm>
            <a:off x="1907704" y="5164179"/>
            <a:ext cx="1063792" cy="791357"/>
          </a:xfrm>
          <a:prstGeom prst="rect">
            <a:avLst/>
          </a:prstGeom>
        </p:spPr>
      </p:pic>
      <p:pic>
        <p:nvPicPr>
          <p:cNvPr id="7" name="Imagen 6"/>
          <p:cNvPicPr>
            <a:picLocks noChangeAspect="1"/>
          </p:cNvPicPr>
          <p:nvPr/>
        </p:nvPicPr>
        <p:blipFill>
          <a:blip r:embed="rId4"/>
          <a:stretch>
            <a:fillRect/>
          </a:stretch>
        </p:blipFill>
        <p:spPr>
          <a:xfrm>
            <a:off x="6908651" y="5298835"/>
            <a:ext cx="1658256" cy="835224"/>
          </a:xfrm>
          <a:prstGeom prst="rect">
            <a:avLst/>
          </a:prstGeom>
        </p:spPr>
      </p:pic>
      <p:pic>
        <p:nvPicPr>
          <p:cNvPr id="8" name="Imagen 7"/>
          <p:cNvPicPr>
            <a:picLocks noChangeAspect="1"/>
          </p:cNvPicPr>
          <p:nvPr/>
        </p:nvPicPr>
        <p:blipFill>
          <a:blip r:embed="rId5"/>
          <a:stretch>
            <a:fillRect/>
          </a:stretch>
        </p:blipFill>
        <p:spPr>
          <a:xfrm>
            <a:off x="5193813" y="5298835"/>
            <a:ext cx="1408298" cy="469433"/>
          </a:xfrm>
          <a:prstGeom prst="rect">
            <a:avLst/>
          </a:prstGeom>
        </p:spPr>
      </p:pic>
      <p:pic>
        <p:nvPicPr>
          <p:cNvPr id="9" name="Imagen 8"/>
          <p:cNvPicPr>
            <a:picLocks noChangeAspect="1"/>
          </p:cNvPicPr>
          <p:nvPr/>
        </p:nvPicPr>
        <p:blipFill>
          <a:blip r:embed="rId6"/>
          <a:stretch>
            <a:fillRect/>
          </a:stretch>
        </p:blipFill>
        <p:spPr>
          <a:xfrm>
            <a:off x="3377286" y="4851283"/>
            <a:ext cx="1410737" cy="1054090"/>
          </a:xfrm>
          <a:prstGeom prst="rect">
            <a:avLst/>
          </a:prstGeom>
        </p:spPr>
      </p:pic>
    </p:spTree>
    <p:extLst>
      <p:ext uri="{BB962C8B-B14F-4D97-AF65-F5344CB8AC3E}">
        <p14:creationId xmlns:p14="http://schemas.microsoft.com/office/powerpoint/2010/main" val="2766056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Marcador de contenido 2"/>
          <p:cNvSpPr>
            <a:spLocks noGrp="1"/>
          </p:cNvSpPr>
          <p:nvPr>
            <p:ph idx="1"/>
          </p:nvPr>
        </p:nvSpPr>
        <p:spPr>
          <a:xfrm>
            <a:off x="1312546" y="2504269"/>
            <a:ext cx="6423660" cy="3757612"/>
          </a:xfrm>
        </p:spPr>
        <p:txBody>
          <a:bodyPr>
            <a:normAutofit fontScale="92500"/>
          </a:bodyPr>
          <a:lstStyle/>
          <a:p>
            <a:pPr algn="just">
              <a:buFont typeface="Wingdings" panose="05000000000000000000" pitchFamily="2" charset="2"/>
              <a:buChar char="Ø"/>
            </a:pPr>
            <a:r>
              <a:rPr lang="es-ES" altLang="es-ES" sz="2800" dirty="0">
                <a:solidFill>
                  <a:srgbClr val="FF0000"/>
                </a:solidFill>
              </a:rPr>
              <a:t>Citas en el texto</a:t>
            </a:r>
            <a:r>
              <a:rPr lang="es-ES" altLang="es-ES" sz="2800" dirty="0"/>
              <a:t>: </a:t>
            </a:r>
            <a:r>
              <a:rPr lang="es-ES" altLang="es-ES" dirty="0"/>
              <a:t>se efectúan a través de llamadas con números </a:t>
            </a:r>
            <a:r>
              <a:rPr lang="es-ES" altLang="es-ES" dirty="0" smtClean="0"/>
              <a:t>arábigos. Remiten </a:t>
            </a:r>
            <a:r>
              <a:rPr lang="es-ES" altLang="es-ES" dirty="0"/>
              <a:t>a una referencia completa en la bibliografía.</a:t>
            </a:r>
            <a:endParaRPr lang="es-ES" altLang="es-ES" sz="2800" dirty="0"/>
          </a:p>
          <a:p>
            <a:pPr algn="just">
              <a:buFont typeface="Wingdings" panose="05000000000000000000" pitchFamily="2" charset="2"/>
              <a:buChar char="Ø"/>
            </a:pPr>
            <a:endParaRPr lang="es-ES" altLang="es-ES" sz="2800" dirty="0"/>
          </a:p>
          <a:p>
            <a:pPr algn="just">
              <a:buFont typeface="Wingdings" panose="05000000000000000000" pitchFamily="2" charset="2"/>
              <a:buChar char="Ø"/>
            </a:pPr>
            <a:r>
              <a:rPr lang="es-ES" altLang="es-ES" sz="2800" dirty="0">
                <a:solidFill>
                  <a:srgbClr val="FF0000"/>
                </a:solidFill>
              </a:rPr>
              <a:t>Referencias bibliográficas</a:t>
            </a:r>
            <a:r>
              <a:rPr lang="es-ES" altLang="es-ES" sz="2800" dirty="0"/>
              <a:t>: numeradas consecutivamente, siguiendo el orden que se mencionan por primera vez en el texto. Forman la bibliografía al final del texto.</a:t>
            </a:r>
          </a:p>
        </p:txBody>
      </p:sp>
      <p:pic>
        <p:nvPicPr>
          <p:cNvPr id="4" name="Imagen 3"/>
          <p:cNvPicPr>
            <a:picLocks noChangeAspect="1"/>
          </p:cNvPicPr>
          <p:nvPr/>
        </p:nvPicPr>
        <p:blipFill>
          <a:blip r:embed="rId2"/>
          <a:stretch>
            <a:fillRect/>
          </a:stretch>
        </p:blipFill>
        <p:spPr>
          <a:xfrm>
            <a:off x="1562101" y="304799"/>
            <a:ext cx="5924550" cy="2041882"/>
          </a:xfrm>
          <a:prstGeom prst="rect">
            <a:avLst/>
          </a:prstGeom>
        </p:spPr>
      </p:pic>
    </p:spTree>
    <p:extLst>
      <p:ext uri="{BB962C8B-B14F-4D97-AF65-F5344CB8AC3E}">
        <p14:creationId xmlns:p14="http://schemas.microsoft.com/office/powerpoint/2010/main" val="3423116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7973" y="-110609"/>
            <a:ext cx="8557553" cy="1325563"/>
          </a:xfrm>
        </p:spPr>
        <p:txBody>
          <a:bodyPr>
            <a:normAutofit/>
          </a:bodyPr>
          <a:lstStyle/>
          <a:p>
            <a:r>
              <a:rPr lang="es-ES" sz="2800" dirty="0">
                <a:solidFill>
                  <a:srgbClr val="FF0000"/>
                </a:solidFill>
              </a:rPr>
              <a:t>Vancouver, orientaciones sobre las </a:t>
            </a:r>
            <a:r>
              <a:rPr lang="es-ES" sz="2800" b="1" dirty="0">
                <a:solidFill>
                  <a:srgbClr val="FF0000"/>
                </a:solidFill>
              </a:rPr>
              <a:t>citas en el texto</a:t>
            </a:r>
          </a:p>
        </p:txBody>
      </p:sp>
      <p:sp>
        <p:nvSpPr>
          <p:cNvPr id="3" name="Marcador de contenido 2"/>
          <p:cNvSpPr>
            <a:spLocks noGrp="1"/>
          </p:cNvSpPr>
          <p:nvPr>
            <p:ph idx="1"/>
          </p:nvPr>
        </p:nvSpPr>
        <p:spPr>
          <a:xfrm>
            <a:off x="229219" y="1390799"/>
            <a:ext cx="8450085" cy="5467201"/>
          </a:xfrm>
        </p:spPr>
        <p:txBody>
          <a:bodyPr>
            <a:noAutofit/>
          </a:bodyPr>
          <a:lstStyle/>
          <a:p>
            <a:pPr algn="just"/>
            <a:r>
              <a:rPr lang="es-ES" sz="2200" dirty="0"/>
              <a:t>Se puede usar un número arábigo entre paréntesis (recomendado), entre corchetes o en superíndice. Importante que haya uniformidad.</a:t>
            </a:r>
          </a:p>
          <a:p>
            <a:pPr algn="just"/>
            <a:r>
              <a:rPr lang="es-ES" sz="2200" dirty="0"/>
              <a:t>Si aparece el nombre del autor en el texto, el número se pone a continuación. Si no se nombra al autor, el número al final de la frase</a:t>
            </a:r>
          </a:p>
          <a:p>
            <a:pPr marL="457200" lvl="1" indent="0" algn="just">
              <a:buNone/>
            </a:pPr>
            <a:r>
              <a:rPr lang="es-ES" sz="1800" i="1" dirty="0"/>
              <a:t>Como sostiene </a:t>
            </a:r>
            <a:r>
              <a:rPr lang="es-ES" sz="1800" i="1" dirty="0" err="1"/>
              <a:t>Orban</a:t>
            </a:r>
            <a:r>
              <a:rPr lang="es-ES" sz="1800" i="1" dirty="0"/>
              <a:t> (1) esta decisión médica…</a:t>
            </a:r>
          </a:p>
          <a:p>
            <a:pPr marL="457200" lvl="1" indent="0" algn="just">
              <a:buNone/>
            </a:pPr>
            <a:r>
              <a:rPr lang="es-ES" sz="1800" i="1" dirty="0"/>
              <a:t>El número de personas que sufren hepatitis ha crecido un 14% (2)…</a:t>
            </a:r>
          </a:p>
          <a:p>
            <a:pPr algn="just"/>
            <a:r>
              <a:rPr lang="es-ES" sz="2200" dirty="0"/>
              <a:t>Si la obra tiene más de un autor se citará en el texto el primero y </a:t>
            </a:r>
            <a:r>
              <a:rPr lang="es-ES" sz="2200" b="1" dirty="0"/>
              <a:t>et al.</a:t>
            </a:r>
          </a:p>
          <a:p>
            <a:pPr marL="457200" lvl="1" indent="0" algn="just">
              <a:buNone/>
            </a:pPr>
            <a:r>
              <a:rPr lang="es-ES" sz="1800" i="1" dirty="0" err="1"/>
              <a:t>Simons</a:t>
            </a:r>
            <a:r>
              <a:rPr lang="es-ES" sz="1800" i="1" dirty="0"/>
              <a:t> et al. (3) indican que…</a:t>
            </a:r>
          </a:p>
          <a:p>
            <a:pPr algn="just"/>
            <a:r>
              <a:rPr lang="es-ES" sz="2200" dirty="0"/>
              <a:t>Si se vuelve a citar una publicación, se le adjudica siempre el mismo número correlativo de la primera cita.</a:t>
            </a:r>
          </a:p>
          <a:p>
            <a:pPr algn="just"/>
            <a:r>
              <a:rPr lang="es-ES" sz="2200" dirty="0"/>
              <a:t>Cita directa: </a:t>
            </a:r>
            <a:r>
              <a:rPr lang="es-ES" sz="2200" dirty="0" smtClean="0"/>
              <a:t>debe </a:t>
            </a:r>
            <a:r>
              <a:rPr lang="es-ES" sz="2200" dirty="0"/>
              <a:t>ser breve, de menos de cinco renglones, se inserta dentro del texto entre comillas, y el número correspondiente se coloca al final, después de las comillas y antes del signo de puntuación.</a:t>
            </a:r>
          </a:p>
          <a:p>
            <a:pPr marL="457200" lvl="1" indent="0" algn="just">
              <a:buNone/>
            </a:pPr>
            <a:r>
              <a:rPr lang="es-ES" sz="1800" dirty="0"/>
              <a:t> </a:t>
            </a:r>
            <a:r>
              <a:rPr lang="es-ES" sz="1800" i="1" dirty="0"/>
              <a:t>“…has </a:t>
            </a:r>
            <a:r>
              <a:rPr lang="es-ES" sz="1800" i="1" dirty="0" err="1"/>
              <a:t>been</a:t>
            </a:r>
            <a:r>
              <a:rPr lang="es-ES" sz="1800" i="1" dirty="0"/>
              <a:t> </a:t>
            </a:r>
            <a:r>
              <a:rPr lang="es-ES" sz="1800" i="1" dirty="0" err="1"/>
              <a:t>proven</a:t>
            </a:r>
            <a:r>
              <a:rPr lang="es-ES" sz="1800" i="1" dirty="0"/>
              <a:t> </a:t>
            </a:r>
            <a:r>
              <a:rPr lang="es-ES" sz="1800" i="1" dirty="0" err="1"/>
              <a:t>demonstrably</a:t>
            </a:r>
            <a:r>
              <a:rPr lang="es-ES" sz="1800" i="1" dirty="0"/>
              <a:t> false” (4).</a:t>
            </a:r>
          </a:p>
        </p:txBody>
      </p:sp>
    </p:spTree>
    <p:extLst>
      <p:ext uri="{BB962C8B-B14F-4D97-AF65-F5344CB8AC3E}">
        <p14:creationId xmlns:p14="http://schemas.microsoft.com/office/powerpoint/2010/main" val="2085888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ítulo 1"/>
          <p:cNvSpPr>
            <a:spLocks noGrp="1"/>
          </p:cNvSpPr>
          <p:nvPr>
            <p:ph type="title"/>
          </p:nvPr>
        </p:nvSpPr>
        <p:spPr>
          <a:xfrm>
            <a:off x="310931" y="0"/>
            <a:ext cx="8229600" cy="1143000"/>
          </a:xfrm>
        </p:spPr>
        <p:txBody>
          <a:bodyPr>
            <a:normAutofit/>
          </a:bodyPr>
          <a:lstStyle/>
          <a:p>
            <a:pPr algn="l"/>
            <a:r>
              <a:rPr lang="es-ES" altLang="es-ES" sz="2800" dirty="0">
                <a:solidFill>
                  <a:srgbClr val="FF0000"/>
                </a:solidFill>
              </a:rPr>
              <a:t>Vancouver, orientaciones sobre </a:t>
            </a:r>
            <a:r>
              <a:rPr lang="es-ES" altLang="es-ES" sz="2800" b="1" dirty="0">
                <a:solidFill>
                  <a:srgbClr val="FF0000"/>
                </a:solidFill>
              </a:rPr>
              <a:t>las referencias</a:t>
            </a:r>
          </a:p>
        </p:txBody>
      </p:sp>
      <p:sp>
        <p:nvSpPr>
          <p:cNvPr id="64515" name="Marcador de contenido 2"/>
          <p:cNvSpPr>
            <a:spLocks noGrp="1"/>
          </p:cNvSpPr>
          <p:nvPr>
            <p:ph idx="1"/>
          </p:nvPr>
        </p:nvSpPr>
        <p:spPr>
          <a:xfrm>
            <a:off x="183629" y="1131757"/>
            <a:ext cx="8720528" cy="5613009"/>
          </a:xfrm>
        </p:spPr>
        <p:txBody>
          <a:bodyPr>
            <a:normAutofit/>
          </a:bodyPr>
          <a:lstStyle/>
          <a:p>
            <a:pPr algn="just">
              <a:buFont typeface="Wingdings" panose="05000000000000000000" pitchFamily="2" charset="2"/>
              <a:buChar char="Ø"/>
            </a:pPr>
            <a:r>
              <a:rPr lang="es-ES" altLang="es-ES" sz="2200" dirty="0"/>
              <a:t>Consistentes y uniformes en su redacción y ordenadas según un número correlativo</a:t>
            </a:r>
          </a:p>
          <a:p>
            <a:pPr algn="just">
              <a:buFont typeface="Wingdings" panose="05000000000000000000" pitchFamily="2" charset="2"/>
              <a:buChar char="Ø"/>
            </a:pPr>
            <a:r>
              <a:rPr lang="es-ES" altLang="es-ES" sz="2200" dirty="0"/>
              <a:t>Los autores deben figurar en el orden en el que aparecen en el texto, primero los apellidos seguidos de la inicial del nombre en mayúscula, sin puntos. La coma se utilizará para separar los diferentes autores.</a:t>
            </a:r>
          </a:p>
          <a:p>
            <a:pPr algn="just">
              <a:buFont typeface="Wingdings" panose="05000000000000000000" pitchFamily="2" charset="2"/>
              <a:buChar char="Ø"/>
            </a:pPr>
            <a:r>
              <a:rPr lang="es-ES" altLang="es-ES" sz="2200" dirty="0"/>
              <a:t>Hasta 6 autores se mencionan todos, separados por coma, si hay más de 6 autores, se mencionan los 6 primeros seguidos de </a:t>
            </a:r>
            <a:r>
              <a:rPr lang="es-ES" altLang="es-ES" sz="2200" b="1" dirty="0"/>
              <a:t>et al</a:t>
            </a:r>
            <a:r>
              <a:rPr lang="es-ES" altLang="es-ES" sz="2200" dirty="0"/>
              <a:t>.</a:t>
            </a:r>
          </a:p>
          <a:p>
            <a:pPr algn="just">
              <a:buFont typeface="Wingdings" panose="05000000000000000000" pitchFamily="2" charset="2"/>
              <a:buChar char="Ø"/>
            </a:pPr>
            <a:r>
              <a:rPr lang="es-ES" altLang="es-ES" sz="2200" dirty="0"/>
              <a:t>Si no figuran autores o entidades responsables, el primer elemento es el título.</a:t>
            </a:r>
          </a:p>
          <a:p>
            <a:pPr algn="just">
              <a:buFont typeface="Wingdings" panose="05000000000000000000" pitchFamily="2" charset="2"/>
              <a:buChar char="Ø"/>
            </a:pPr>
            <a:r>
              <a:rPr lang="es-ES" altLang="es-ES" sz="2200" dirty="0"/>
              <a:t>Los títulos de las revistas irán abreviados (MEDLINE, </a:t>
            </a:r>
            <a:r>
              <a:rPr lang="es-ES" altLang="es-ES" sz="2200" dirty="0" err="1"/>
              <a:t>PubMed</a:t>
            </a:r>
            <a:r>
              <a:rPr lang="es-ES" altLang="es-ES" sz="2200" dirty="0"/>
              <a:t>, </a:t>
            </a:r>
            <a:r>
              <a:rPr lang="es-ES" altLang="es-ES" sz="2200" dirty="0" err="1"/>
              <a:t>Fisterra</a:t>
            </a:r>
            <a:r>
              <a:rPr lang="es-ES" altLang="es-ES" sz="2200" dirty="0"/>
              <a:t>, </a:t>
            </a:r>
            <a:r>
              <a:rPr lang="es-ES" altLang="es-ES" sz="2200" dirty="0" err="1"/>
              <a:t>Latindex</a:t>
            </a:r>
            <a:r>
              <a:rPr lang="es-ES" altLang="es-ES" sz="2200" dirty="0"/>
              <a:t>…)</a:t>
            </a:r>
          </a:p>
          <a:p>
            <a:pPr algn="just">
              <a:buFont typeface="Wingdings" panose="05000000000000000000" pitchFamily="2" charset="2"/>
              <a:buChar char="Ø"/>
            </a:pPr>
            <a:r>
              <a:rPr lang="es-ES" altLang="es-ES" sz="2200" dirty="0"/>
              <a:t>Secuencia: </a:t>
            </a:r>
            <a:r>
              <a:rPr lang="es-ES" altLang="es-ES" sz="2200" dirty="0" smtClean="0"/>
              <a:t>Revista. </a:t>
            </a:r>
            <a:r>
              <a:rPr lang="es-ES" altLang="es-ES" sz="2200" dirty="0" err="1" smtClean="0"/>
              <a:t>Año;volumen</a:t>
            </a:r>
            <a:r>
              <a:rPr lang="es-ES" altLang="es-ES" sz="2200" dirty="0" smtClean="0"/>
              <a:t>(número):número </a:t>
            </a:r>
            <a:r>
              <a:rPr lang="es-ES" altLang="es-ES" sz="2200" dirty="0"/>
              <a:t>de páginas </a:t>
            </a:r>
          </a:p>
          <a:p>
            <a:pPr marL="914400" lvl="2" indent="0" algn="just">
              <a:buNone/>
            </a:pPr>
            <a:r>
              <a:rPr lang="es-ES" altLang="es-ES" sz="1800" dirty="0"/>
              <a:t>J </a:t>
            </a:r>
            <a:r>
              <a:rPr lang="es-ES" altLang="es-ES" sz="1800" dirty="0" err="1"/>
              <a:t>Clin</a:t>
            </a:r>
            <a:r>
              <a:rPr lang="es-ES" altLang="es-ES" sz="1800" dirty="0"/>
              <a:t> </a:t>
            </a:r>
            <a:r>
              <a:rPr lang="es-ES" altLang="es-ES" sz="1800" dirty="0" err="1"/>
              <a:t>Nurs</a:t>
            </a:r>
            <a:r>
              <a:rPr lang="es-ES" altLang="es-ES" sz="1800" dirty="0"/>
              <a:t>. 2022;24(12):67-82</a:t>
            </a:r>
          </a:p>
          <a:p>
            <a:endParaRPr lang="es-ES" altLang="es-ES" dirty="0"/>
          </a:p>
        </p:txBody>
      </p:sp>
    </p:spTree>
    <p:extLst>
      <p:ext uri="{BB962C8B-B14F-4D97-AF65-F5344CB8AC3E}">
        <p14:creationId xmlns:p14="http://schemas.microsoft.com/office/powerpoint/2010/main" val="2913814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Libro en papel</a:t>
            </a:r>
          </a:p>
        </p:txBody>
      </p:sp>
      <p:sp>
        <p:nvSpPr>
          <p:cNvPr id="3" name="Marcador de contenido 2"/>
          <p:cNvSpPr>
            <a:spLocks noGrp="1"/>
          </p:cNvSpPr>
          <p:nvPr>
            <p:ph idx="1"/>
          </p:nvPr>
        </p:nvSpPr>
        <p:spPr>
          <a:xfrm>
            <a:off x="433777" y="1960536"/>
            <a:ext cx="8515350" cy="4351338"/>
          </a:xfrm>
        </p:spPr>
        <p:txBody>
          <a:bodyPr/>
          <a:lstStyle/>
          <a:p>
            <a:pPr marL="0" indent="0">
              <a:buNone/>
            </a:pPr>
            <a:r>
              <a:rPr lang="es-ES" sz="2000" dirty="0"/>
              <a:t>Autor/es. Título del libro. Edición. Lugar de publicación: Editorial; año.</a:t>
            </a:r>
          </a:p>
          <a:p>
            <a:endParaRPr lang="es-ES" dirty="0"/>
          </a:p>
          <a:p>
            <a:pPr marL="0" indent="0">
              <a:buNone/>
            </a:pPr>
            <a:r>
              <a:rPr lang="es-ES" dirty="0"/>
              <a:t>Bell J. </a:t>
            </a:r>
            <a:r>
              <a:rPr lang="es-ES" dirty="0" err="1"/>
              <a:t>Doing</a:t>
            </a:r>
            <a:r>
              <a:rPr lang="es-ES" dirty="0"/>
              <a:t> </a:t>
            </a:r>
            <a:r>
              <a:rPr lang="es-ES" dirty="0" err="1"/>
              <a:t>your</a:t>
            </a:r>
            <a:r>
              <a:rPr lang="es-ES" dirty="0"/>
              <a:t> </a:t>
            </a:r>
            <a:r>
              <a:rPr lang="es-ES" dirty="0" err="1"/>
              <a:t>research</a:t>
            </a:r>
            <a:r>
              <a:rPr lang="es-ES" dirty="0"/>
              <a:t> </a:t>
            </a:r>
            <a:r>
              <a:rPr lang="es-ES" dirty="0" err="1"/>
              <a:t>project</a:t>
            </a:r>
            <a:r>
              <a:rPr lang="es-ES" dirty="0"/>
              <a:t>. 5th. ed. </a:t>
            </a:r>
            <a:r>
              <a:rPr lang="es-ES" dirty="0" err="1"/>
              <a:t>Maidenhead</a:t>
            </a:r>
            <a:r>
              <a:rPr lang="es-ES" dirty="0"/>
              <a:t>: Open </a:t>
            </a:r>
            <a:r>
              <a:rPr lang="es-ES" dirty="0" err="1"/>
              <a:t>University</a:t>
            </a:r>
            <a:r>
              <a:rPr lang="es-ES" dirty="0"/>
              <a:t> </a:t>
            </a:r>
            <a:r>
              <a:rPr lang="es-ES" dirty="0" err="1"/>
              <a:t>Press</a:t>
            </a:r>
            <a:r>
              <a:rPr lang="es-ES" dirty="0"/>
              <a:t>; 2005</a:t>
            </a:r>
          </a:p>
        </p:txBody>
      </p:sp>
    </p:spTree>
    <p:extLst>
      <p:ext uri="{BB962C8B-B14F-4D97-AF65-F5344CB8AC3E}">
        <p14:creationId xmlns:p14="http://schemas.microsoft.com/office/powerpoint/2010/main" val="257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13618" y="1064029"/>
            <a:ext cx="8273183" cy="4942876"/>
          </a:xfrm>
          <a:prstGeom prst="rect">
            <a:avLst/>
          </a:prstGeom>
        </p:spPr>
      </p:pic>
    </p:spTree>
    <p:extLst>
      <p:ext uri="{BB962C8B-B14F-4D97-AF65-F5344CB8AC3E}">
        <p14:creationId xmlns:p14="http://schemas.microsoft.com/office/powerpoint/2010/main" val="3240523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Libro electrónico</a:t>
            </a:r>
          </a:p>
        </p:txBody>
      </p:sp>
      <p:sp>
        <p:nvSpPr>
          <p:cNvPr id="3" name="Marcador de contenido 2"/>
          <p:cNvSpPr>
            <a:spLocks noGrp="1"/>
          </p:cNvSpPr>
          <p:nvPr>
            <p:ph idx="1"/>
          </p:nvPr>
        </p:nvSpPr>
        <p:spPr/>
        <p:txBody>
          <a:bodyPr>
            <a:normAutofit fontScale="92500" lnSpcReduction="10000"/>
          </a:bodyPr>
          <a:lstStyle/>
          <a:p>
            <a:pPr marL="0" indent="0" algn="just">
              <a:buNone/>
            </a:pPr>
            <a:r>
              <a:rPr lang="es-ES" sz="2200" dirty="0"/>
              <a:t>Autor/es. Título del libro [Internet]. Edición. Lugar de publicación: Editorial; Fecha de edición [citado día mes año]. Página </a:t>
            </a:r>
            <a:r>
              <a:rPr lang="es-ES" sz="2200" dirty="0" err="1"/>
              <a:t>incial</a:t>
            </a:r>
            <a:r>
              <a:rPr lang="es-ES" sz="2200" dirty="0"/>
              <a:t>-página final. Disponible en: URL</a:t>
            </a:r>
            <a:endParaRPr lang="en-US" sz="2200" dirty="0"/>
          </a:p>
          <a:p>
            <a:pPr marL="0" indent="0" algn="just">
              <a:buNone/>
            </a:pPr>
            <a:endParaRPr lang="en-US" dirty="0"/>
          </a:p>
          <a:p>
            <a:pPr marL="0" indent="0" algn="just">
              <a:buNone/>
            </a:pPr>
            <a:r>
              <a:rPr lang="en-US" sz="3000" dirty="0"/>
              <a:t>National Academy of Sciences (US), Institute of Medicine, Board on Health Sciences Policy, Committee on Clinical Trial Registries. Developing a national registry of pharmacologic and biologic clinical trials: workshop report [Internet]. Washington DC: National Academies Press (US); 2006 [</a:t>
            </a:r>
            <a:r>
              <a:rPr lang="en-US" sz="3000" dirty="0" err="1"/>
              <a:t>citado</a:t>
            </a:r>
            <a:r>
              <a:rPr lang="en-US" sz="3000" dirty="0"/>
              <a:t> 3 de </a:t>
            </a:r>
            <a:r>
              <a:rPr lang="en-US" sz="3000" dirty="0" err="1"/>
              <a:t>noviembre</a:t>
            </a:r>
            <a:r>
              <a:rPr lang="en-US" sz="3000" dirty="0"/>
              <a:t> de 2016]. </a:t>
            </a:r>
            <a:r>
              <a:rPr lang="en-US" sz="3000" dirty="0" err="1"/>
              <a:t>Disponible</a:t>
            </a:r>
            <a:r>
              <a:rPr lang="en-US" sz="3000" dirty="0"/>
              <a:t> </a:t>
            </a:r>
            <a:r>
              <a:rPr lang="en-US" sz="3000" dirty="0" err="1"/>
              <a:t>en</a:t>
            </a:r>
            <a:r>
              <a:rPr lang="en-US" sz="3000" dirty="0"/>
              <a:t>: </a:t>
            </a:r>
            <a:r>
              <a:rPr lang="en-US" sz="3000" dirty="0">
                <a:hlinkClick r:id="rId2"/>
              </a:rPr>
              <a:t>http://www.nap.edu/books/030910078X/html</a:t>
            </a:r>
            <a:r>
              <a:rPr lang="en-US" sz="3000" dirty="0"/>
              <a:t> </a:t>
            </a:r>
            <a:endParaRPr lang="es-ES" sz="3000" dirty="0"/>
          </a:p>
        </p:txBody>
      </p:sp>
    </p:spTree>
    <p:extLst>
      <p:ext uri="{BB962C8B-B14F-4D97-AF65-F5344CB8AC3E}">
        <p14:creationId xmlns:p14="http://schemas.microsoft.com/office/powerpoint/2010/main" val="3902478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Capítulo de libro</a:t>
            </a:r>
          </a:p>
        </p:txBody>
      </p:sp>
      <p:sp>
        <p:nvSpPr>
          <p:cNvPr id="3" name="Marcador de contenido 2"/>
          <p:cNvSpPr>
            <a:spLocks noGrp="1"/>
          </p:cNvSpPr>
          <p:nvPr>
            <p:ph idx="1"/>
          </p:nvPr>
        </p:nvSpPr>
        <p:spPr>
          <a:xfrm>
            <a:off x="389744" y="1825625"/>
            <a:ext cx="8125606" cy="4351338"/>
          </a:xfrm>
        </p:spPr>
        <p:txBody>
          <a:bodyPr/>
          <a:lstStyle/>
          <a:p>
            <a:pPr marL="0" indent="0">
              <a:buNone/>
            </a:pPr>
            <a:r>
              <a:rPr lang="es-ES" sz="2000" dirty="0"/>
              <a:t>Autor/es del capítulo. Título del capítulo. En: Director/Coordinador/Editor del libro. Título del libro. Edición. Lugar de publicación: Editorial; año. página inicial-final del capítulo.</a:t>
            </a:r>
          </a:p>
          <a:p>
            <a:pPr marL="0" indent="0">
              <a:buNone/>
            </a:pPr>
            <a:endParaRPr lang="es-ES" sz="2000" dirty="0"/>
          </a:p>
          <a:p>
            <a:pPr marL="0" indent="0" algn="just">
              <a:buNone/>
            </a:pPr>
            <a:r>
              <a:rPr lang="es-ES" dirty="0"/>
              <a:t>Vázquez Villegas J, Fernández García MR, Martín Laso MA. Inmigración y atención primaria. En: Martín Zurro A, Cano Pérez JF, </a:t>
            </a:r>
            <a:r>
              <a:rPr lang="es-ES" dirty="0" err="1"/>
              <a:t>Gené</a:t>
            </a:r>
            <a:r>
              <a:rPr lang="es-ES" dirty="0"/>
              <a:t> </a:t>
            </a:r>
            <a:r>
              <a:rPr lang="es-ES" dirty="0" err="1"/>
              <a:t>Badía</a:t>
            </a:r>
            <a:r>
              <a:rPr lang="es-ES" dirty="0"/>
              <a:t> J, editores. Atención primaria: principios, organización y métodos en medicina de familia. 7a ed. Barcelona: </a:t>
            </a:r>
            <a:r>
              <a:rPr lang="es-ES" dirty="0" err="1"/>
              <a:t>Elsevier</a:t>
            </a:r>
            <a:r>
              <a:rPr lang="es-ES" dirty="0"/>
              <a:t> España; 2014. p. 85-108</a:t>
            </a:r>
            <a:r>
              <a:rPr lang="es-ES" sz="2000" dirty="0"/>
              <a:t>.</a:t>
            </a:r>
          </a:p>
          <a:p>
            <a:endParaRPr lang="es-ES" dirty="0"/>
          </a:p>
        </p:txBody>
      </p:sp>
    </p:spTree>
    <p:extLst>
      <p:ext uri="{BB962C8B-B14F-4D97-AF65-F5344CB8AC3E}">
        <p14:creationId xmlns:p14="http://schemas.microsoft.com/office/powerpoint/2010/main" val="1802457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Artículo de revista electrónica</a:t>
            </a:r>
          </a:p>
        </p:txBody>
      </p:sp>
      <p:sp>
        <p:nvSpPr>
          <p:cNvPr id="3" name="Marcador de contenido 2"/>
          <p:cNvSpPr>
            <a:spLocks noGrp="1"/>
          </p:cNvSpPr>
          <p:nvPr>
            <p:ph idx="1"/>
          </p:nvPr>
        </p:nvSpPr>
        <p:spPr>
          <a:xfrm>
            <a:off x="628650" y="1690689"/>
            <a:ext cx="7886700" cy="4351338"/>
          </a:xfrm>
        </p:spPr>
        <p:txBody>
          <a:bodyPr/>
          <a:lstStyle/>
          <a:p>
            <a:pPr marL="0" indent="0">
              <a:buNone/>
            </a:pPr>
            <a:r>
              <a:rPr lang="es-ES" sz="2000" dirty="0"/>
              <a:t>Autor/es. Título del artículo. Título abreviado de la revista [Internet]. Fecha de publicación [citado día mes año];volumen(número):página inicial-página final. Disponible en: URL</a:t>
            </a:r>
          </a:p>
          <a:p>
            <a:pPr marL="0" indent="0" algn="just">
              <a:buNone/>
            </a:pPr>
            <a:r>
              <a:rPr lang="es-ES" dirty="0" err="1"/>
              <a:t>Terauchi</a:t>
            </a:r>
            <a:r>
              <a:rPr lang="es-ES" dirty="0"/>
              <a:t> Y, </a:t>
            </a:r>
            <a:r>
              <a:rPr lang="es-ES" dirty="0" err="1"/>
              <a:t>Takamoto</a:t>
            </a:r>
            <a:r>
              <a:rPr lang="es-ES" dirty="0"/>
              <a:t> I, </a:t>
            </a:r>
            <a:r>
              <a:rPr lang="es-ES" dirty="0" err="1"/>
              <a:t>Kubota</a:t>
            </a:r>
            <a:r>
              <a:rPr lang="es-ES" dirty="0"/>
              <a:t> N, </a:t>
            </a:r>
            <a:r>
              <a:rPr lang="es-ES" dirty="0" err="1"/>
              <a:t>Matsui</a:t>
            </a:r>
            <a:r>
              <a:rPr lang="es-ES" dirty="0"/>
              <a:t> J, Suzuki R, </a:t>
            </a:r>
            <a:r>
              <a:rPr lang="es-ES" dirty="0" err="1"/>
              <a:t>Komeda</a:t>
            </a:r>
            <a:r>
              <a:rPr lang="es-ES" dirty="0"/>
              <a:t> K, et al. </a:t>
            </a:r>
            <a:r>
              <a:rPr lang="es-ES" dirty="0" err="1"/>
              <a:t>Glucokinase</a:t>
            </a:r>
            <a:r>
              <a:rPr lang="es-ES" dirty="0"/>
              <a:t> and IRS-2 are </a:t>
            </a:r>
            <a:r>
              <a:rPr lang="es-ES" dirty="0" err="1"/>
              <a:t>required</a:t>
            </a:r>
            <a:r>
              <a:rPr lang="es-ES" dirty="0"/>
              <a:t> </a:t>
            </a:r>
            <a:r>
              <a:rPr lang="es-ES" dirty="0" err="1"/>
              <a:t>for</a:t>
            </a:r>
            <a:r>
              <a:rPr lang="es-ES" dirty="0"/>
              <a:t> </a:t>
            </a:r>
            <a:r>
              <a:rPr lang="es-ES" dirty="0" err="1"/>
              <a:t>compensatory</a:t>
            </a:r>
            <a:r>
              <a:rPr lang="es-ES" dirty="0"/>
              <a:t> beta </a:t>
            </a:r>
            <a:r>
              <a:rPr lang="es-ES" dirty="0" err="1"/>
              <a:t>cell</a:t>
            </a:r>
            <a:r>
              <a:rPr lang="es-ES" dirty="0"/>
              <a:t> </a:t>
            </a:r>
            <a:r>
              <a:rPr lang="es-ES" dirty="0" err="1"/>
              <a:t>hyperplasia</a:t>
            </a:r>
            <a:r>
              <a:rPr lang="es-ES" dirty="0"/>
              <a:t> in response to </a:t>
            </a:r>
            <a:r>
              <a:rPr lang="es-ES" dirty="0" err="1"/>
              <a:t>high-fat</a:t>
            </a:r>
            <a:r>
              <a:rPr lang="es-ES" dirty="0"/>
              <a:t> </a:t>
            </a:r>
            <a:r>
              <a:rPr lang="es-ES" dirty="0" err="1"/>
              <a:t>diet-induced</a:t>
            </a:r>
            <a:r>
              <a:rPr lang="es-ES" dirty="0"/>
              <a:t> </a:t>
            </a:r>
            <a:r>
              <a:rPr lang="es-ES" dirty="0" err="1"/>
              <a:t>insulin</a:t>
            </a:r>
            <a:r>
              <a:rPr lang="es-ES" dirty="0"/>
              <a:t> </a:t>
            </a:r>
            <a:r>
              <a:rPr lang="es-ES" dirty="0" err="1"/>
              <a:t>resistance</a:t>
            </a:r>
            <a:r>
              <a:rPr lang="es-ES" dirty="0"/>
              <a:t>. J </a:t>
            </a:r>
            <a:r>
              <a:rPr lang="es-ES" dirty="0" err="1"/>
              <a:t>Clin</a:t>
            </a:r>
            <a:r>
              <a:rPr lang="es-ES" dirty="0"/>
              <a:t> </a:t>
            </a:r>
            <a:r>
              <a:rPr lang="es-ES" dirty="0" err="1"/>
              <a:t>Invest</a:t>
            </a:r>
            <a:r>
              <a:rPr lang="es-ES" dirty="0"/>
              <a:t> [Internet]. 2 de enero de 2007 [citado 5 de enero de 2007];117(1):246-57. Disponible en: </a:t>
            </a:r>
            <a:r>
              <a:rPr lang="es-ES" dirty="0">
                <a:hlinkClick r:id="rId2"/>
              </a:rPr>
              <a:t>http://www.jci.org/cgi/content/full/117/1/246</a:t>
            </a:r>
            <a:endParaRPr lang="es-ES" dirty="0"/>
          </a:p>
          <a:p>
            <a:pPr marL="0" indent="0">
              <a:buNone/>
            </a:pPr>
            <a:endParaRPr lang="es-ES" dirty="0"/>
          </a:p>
        </p:txBody>
      </p:sp>
    </p:spTree>
    <p:extLst>
      <p:ext uri="{BB962C8B-B14F-4D97-AF65-F5344CB8AC3E}">
        <p14:creationId xmlns:p14="http://schemas.microsoft.com/office/powerpoint/2010/main" val="1874805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Legislación</a:t>
            </a:r>
          </a:p>
        </p:txBody>
      </p:sp>
      <p:sp>
        <p:nvSpPr>
          <p:cNvPr id="3" name="Marcador de contenido 2"/>
          <p:cNvSpPr>
            <a:spLocks noGrp="1"/>
          </p:cNvSpPr>
          <p:nvPr>
            <p:ph idx="1"/>
          </p:nvPr>
        </p:nvSpPr>
        <p:spPr/>
        <p:txBody>
          <a:bodyPr>
            <a:normAutofit/>
          </a:bodyPr>
          <a:lstStyle/>
          <a:p>
            <a:pPr marL="0" indent="0">
              <a:buNone/>
            </a:pPr>
            <a:r>
              <a:rPr lang="es-ES" sz="2000" dirty="0"/>
              <a:t>Título de la ley, decreto, proyecto, etc. Nombre del Boletín Oficial, número del Boletín donde se publicó, (fecha de publicación)</a:t>
            </a:r>
          </a:p>
          <a:p>
            <a:pPr marL="0" indent="0">
              <a:buNone/>
            </a:pPr>
            <a:endParaRPr lang="es-ES" sz="2000" dirty="0"/>
          </a:p>
          <a:p>
            <a:pPr marL="0" indent="0" algn="just">
              <a:buNone/>
            </a:pPr>
            <a:r>
              <a:rPr lang="es-ES" dirty="0"/>
              <a:t>Orden SCB/1244/2018, de 23 de noviembre, por la que se procede a la actualización de precios de referencia de medicamentos en el Sistema Nacional de Salud. Boletín Oficial del Estado, nº 286, 115287 a 115837 (27 de noviembre de 2018). Disponible en: </a:t>
            </a:r>
            <a:r>
              <a:rPr lang="es-ES" dirty="0">
                <a:hlinkClick r:id="rId2"/>
              </a:rPr>
              <a:t>https://www.boe.es/eli/es/o/2018/11/23/scb1244</a:t>
            </a:r>
            <a:r>
              <a:rPr lang="es-ES" dirty="0"/>
              <a:t> </a:t>
            </a:r>
          </a:p>
        </p:txBody>
      </p:sp>
    </p:spTree>
    <p:extLst>
      <p:ext uri="{BB962C8B-B14F-4D97-AF65-F5344CB8AC3E}">
        <p14:creationId xmlns:p14="http://schemas.microsoft.com/office/powerpoint/2010/main" val="3164392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Sitio web</a:t>
            </a:r>
          </a:p>
        </p:txBody>
      </p:sp>
      <p:sp>
        <p:nvSpPr>
          <p:cNvPr id="3" name="Marcador de contenido 2"/>
          <p:cNvSpPr>
            <a:spLocks noGrp="1"/>
          </p:cNvSpPr>
          <p:nvPr>
            <p:ph idx="1"/>
          </p:nvPr>
        </p:nvSpPr>
        <p:spPr/>
        <p:txBody>
          <a:bodyPr/>
          <a:lstStyle/>
          <a:p>
            <a:pPr marL="0" indent="0" algn="just">
              <a:buNone/>
            </a:pPr>
            <a:r>
              <a:rPr lang="es-ES" sz="2000" dirty="0"/>
              <a:t>Autor/es. Título [Internet]. Lugar de publicación: Editor; Fecha de publicación [revisado; consultado]. Disponible en: dirección electrónica.</a:t>
            </a:r>
          </a:p>
          <a:p>
            <a:pPr algn="just"/>
            <a:endParaRPr lang="es-ES" dirty="0"/>
          </a:p>
          <a:p>
            <a:pPr marL="0" indent="0" algn="just">
              <a:buNone/>
            </a:pPr>
            <a:r>
              <a:rPr lang="es-ES" dirty="0"/>
              <a:t>European </a:t>
            </a:r>
            <a:r>
              <a:rPr lang="es-ES" dirty="0" err="1"/>
              <a:t>Space</a:t>
            </a:r>
            <a:r>
              <a:rPr lang="es-ES" dirty="0"/>
              <a:t> Agency. ESA: </a:t>
            </a:r>
            <a:r>
              <a:rPr lang="es-ES" dirty="0" err="1"/>
              <a:t>Missions</a:t>
            </a:r>
            <a:r>
              <a:rPr lang="es-ES" dirty="0"/>
              <a:t>, </a:t>
            </a:r>
            <a:r>
              <a:rPr lang="es-ES" dirty="0" err="1"/>
              <a:t>Earth</a:t>
            </a:r>
            <a:r>
              <a:rPr lang="es-ES" dirty="0"/>
              <a:t> </a:t>
            </a:r>
            <a:r>
              <a:rPr lang="es-ES" dirty="0" err="1"/>
              <a:t>Observation</a:t>
            </a:r>
            <a:r>
              <a:rPr lang="es-ES" dirty="0"/>
              <a:t>: ENVISAT. [Internet] [citado 3 de julio de </a:t>
            </a:r>
            <a:r>
              <a:rPr lang="es-ES" dirty="0" smtClean="0"/>
              <a:t>2022]. </a:t>
            </a:r>
            <a:r>
              <a:rPr lang="es-ES" dirty="0"/>
              <a:t>Disponible en: </a:t>
            </a:r>
            <a:r>
              <a:rPr lang="es-ES" dirty="0">
                <a:hlinkClick r:id="rId2"/>
              </a:rPr>
              <a:t>http://envisat.esa.int/</a:t>
            </a:r>
            <a:r>
              <a:rPr lang="es-ES" dirty="0"/>
              <a:t> </a:t>
            </a:r>
          </a:p>
        </p:txBody>
      </p:sp>
    </p:spTree>
    <p:extLst>
      <p:ext uri="{BB962C8B-B14F-4D97-AF65-F5344CB8AC3E}">
        <p14:creationId xmlns:p14="http://schemas.microsoft.com/office/powerpoint/2010/main" val="725958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ítulo 1"/>
          <p:cNvSpPr>
            <a:spLocks noGrp="1"/>
          </p:cNvSpPr>
          <p:nvPr>
            <p:ph type="title"/>
          </p:nvPr>
        </p:nvSpPr>
        <p:spPr/>
        <p:txBody>
          <a:bodyPr/>
          <a:lstStyle/>
          <a:p>
            <a:pPr algn="l"/>
            <a:r>
              <a:rPr lang="es-ES" altLang="es-ES" sz="4000" dirty="0">
                <a:solidFill>
                  <a:srgbClr val="FF0000"/>
                </a:solidFill>
              </a:rPr>
              <a:t>Guías estilo Vancouver</a:t>
            </a:r>
          </a:p>
        </p:txBody>
      </p:sp>
      <p:sp>
        <p:nvSpPr>
          <p:cNvPr id="65539" name="Marcador de contenido 2"/>
          <p:cNvSpPr>
            <a:spLocks noGrp="1"/>
          </p:cNvSpPr>
          <p:nvPr>
            <p:ph idx="1"/>
          </p:nvPr>
        </p:nvSpPr>
        <p:spPr>
          <a:xfrm>
            <a:off x="611188" y="2133600"/>
            <a:ext cx="8229600" cy="4525963"/>
          </a:xfrm>
        </p:spPr>
        <p:txBody>
          <a:bodyPr/>
          <a:lstStyle/>
          <a:p>
            <a:pPr marL="0" indent="0">
              <a:buFontTx/>
              <a:buNone/>
            </a:pPr>
            <a:r>
              <a:rPr lang="es-ES" altLang="es-ES" dirty="0"/>
              <a:t>Biblioteca Universidad de Navarra </a:t>
            </a:r>
          </a:p>
          <a:p>
            <a:pPr marL="0" indent="0">
              <a:buFontTx/>
              <a:buNone/>
            </a:pPr>
            <a:r>
              <a:rPr lang="es-ES" altLang="es-ES" sz="1600" dirty="0">
                <a:hlinkClick r:id="rId2"/>
              </a:rPr>
              <a:t>https://biblioguias.unav.edu/citasyplagio/Vancouver</a:t>
            </a:r>
            <a:endParaRPr lang="es-ES" altLang="es-ES" sz="1600" dirty="0"/>
          </a:p>
          <a:p>
            <a:pPr marL="0" indent="0">
              <a:buFontTx/>
              <a:buNone/>
            </a:pPr>
            <a:endParaRPr lang="es-ES" altLang="es-ES" sz="1600" dirty="0"/>
          </a:p>
          <a:p>
            <a:pPr marL="0" indent="0">
              <a:buFontTx/>
              <a:buNone/>
            </a:pPr>
            <a:r>
              <a:rPr lang="es-ES" altLang="es-ES" dirty="0"/>
              <a:t>Biblioteca Universidad Complutense</a:t>
            </a:r>
          </a:p>
          <a:p>
            <a:pPr marL="0" indent="0">
              <a:buFontTx/>
              <a:buNone/>
            </a:pPr>
            <a:r>
              <a:rPr lang="es-ES" altLang="es-ES" sz="1600" dirty="0">
                <a:hlinkClick r:id="rId3"/>
              </a:rPr>
              <a:t>https://biblioguias.ucm.es/estilo-vancouver/citar</a:t>
            </a:r>
            <a:endParaRPr lang="es-ES" altLang="es-ES" sz="1600" dirty="0"/>
          </a:p>
          <a:p>
            <a:pPr marL="0" indent="0">
              <a:buFontTx/>
              <a:buNone/>
            </a:pPr>
            <a:endParaRPr lang="es-ES" altLang="es-ES" sz="1600" dirty="0"/>
          </a:p>
          <a:p>
            <a:pPr marL="0" indent="0">
              <a:buFontTx/>
              <a:buNone/>
            </a:pPr>
            <a:r>
              <a:rPr lang="es-ES" altLang="es-ES" dirty="0"/>
              <a:t>Biblioteca Universidad de Málaga</a:t>
            </a:r>
          </a:p>
          <a:p>
            <a:pPr marL="0" indent="0">
              <a:buFontTx/>
              <a:buNone/>
            </a:pPr>
            <a:r>
              <a:rPr lang="es-ES" altLang="es-ES" sz="1600" dirty="0">
                <a:hlinkClick r:id="rId4"/>
              </a:rPr>
              <a:t>https://biblioguias.uma.es/citasybibliografia/Vancouver</a:t>
            </a:r>
            <a:endParaRPr lang="es-ES" altLang="es-ES" sz="1600" dirty="0"/>
          </a:p>
        </p:txBody>
      </p:sp>
    </p:spTree>
    <p:extLst>
      <p:ext uri="{BB962C8B-B14F-4D97-AF65-F5344CB8AC3E}">
        <p14:creationId xmlns:p14="http://schemas.microsoft.com/office/powerpoint/2010/main" val="5501179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8428"/>
            <a:ext cx="7886700" cy="1325563"/>
          </a:xfrm>
        </p:spPr>
        <p:txBody>
          <a:bodyPr>
            <a:normAutofit/>
          </a:bodyPr>
          <a:lstStyle/>
          <a:p>
            <a:r>
              <a:rPr lang="es-ES" sz="4000" dirty="0">
                <a:solidFill>
                  <a:srgbClr val="FF0000"/>
                </a:solidFill>
              </a:rPr>
              <a:t>Gestores bibliográficos</a:t>
            </a:r>
            <a:br>
              <a:rPr lang="es-ES" sz="4000" dirty="0">
                <a:solidFill>
                  <a:srgbClr val="FF0000"/>
                </a:solidFill>
              </a:rPr>
            </a:br>
            <a:r>
              <a:rPr lang="es-ES" sz="2200" dirty="0">
                <a:solidFill>
                  <a:srgbClr val="FF0000"/>
                </a:solidFill>
                <a:hlinkClick r:id="rId2"/>
              </a:rPr>
              <a:t>https://bibliotecas.usal.es/gestores-bibliograficos-0</a:t>
            </a:r>
            <a:endParaRPr lang="es-ES" sz="2200" dirty="0">
              <a:solidFill>
                <a:srgbClr val="FF0000"/>
              </a:solidFill>
            </a:endParaRPr>
          </a:p>
        </p:txBody>
      </p:sp>
      <p:sp>
        <p:nvSpPr>
          <p:cNvPr id="3" name="Marcador de contenido 2"/>
          <p:cNvSpPr>
            <a:spLocks noGrp="1"/>
          </p:cNvSpPr>
          <p:nvPr>
            <p:ph idx="1"/>
          </p:nvPr>
        </p:nvSpPr>
        <p:spPr>
          <a:xfrm>
            <a:off x="628650" y="1690689"/>
            <a:ext cx="7886700" cy="4351338"/>
          </a:xfrm>
        </p:spPr>
        <p:txBody>
          <a:bodyPr/>
          <a:lstStyle/>
          <a:p>
            <a:pPr algn="just">
              <a:lnSpc>
                <a:spcPct val="107000"/>
              </a:lnSpc>
              <a:spcAft>
                <a:spcPts val="800"/>
              </a:spcAft>
            </a:pPr>
            <a:r>
              <a:rPr lang="es-ES" sz="2400" dirty="0">
                <a:latin typeface="Calibri" panose="020F0502020204030204" pitchFamily="34" charset="0"/>
                <a:ea typeface="Calibri" panose="020F0502020204030204" pitchFamily="34" charset="0"/>
                <a:cs typeface="Times New Roman" panose="02020603050405020304" pitchFamily="18" charset="0"/>
              </a:rPr>
              <a:t>Permiten crear una base de datos personal con referencias bibliográficas, insertar citas y crear bibliografías en trabajos académicos o de investigación. </a:t>
            </a:r>
          </a:p>
          <a:p>
            <a:pPr algn="just">
              <a:lnSpc>
                <a:spcPct val="107000"/>
              </a:lnSpc>
              <a:spcAft>
                <a:spcPts val="800"/>
              </a:spcAft>
            </a:pP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24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Imagen 3"/>
          <p:cNvPicPr>
            <a:picLocks noChangeAspect="1"/>
          </p:cNvPicPr>
          <p:nvPr/>
        </p:nvPicPr>
        <p:blipFill>
          <a:blip r:embed="rId3"/>
          <a:stretch>
            <a:fillRect/>
          </a:stretch>
        </p:blipFill>
        <p:spPr>
          <a:xfrm>
            <a:off x="1763688" y="3007041"/>
            <a:ext cx="6044750" cy="3301684"/>
          </a:xfrm>
          <a:prstGeom prst="rect">
            <a:avLst/>
          </a:prstGeom>
        </p:spPr>
      </p:pic>
    </p:spTree>
    <p:extLst>
      <p:ext uri="{BB962C8B-B14F-4D97-AF65-F5344CB8AC3E}">
        <p14:creationId xmlns:p14="http://schemas.microsoft.com/office/powerpoint/2010/main" val="41707168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sz="4000" dirty="0">
                <a:solidFill>
                  <a:srgbClr val="FF0000"/>
                </a:solidFill>
              </a:rPr>
              <a:t>Funcionalidades</a:t>
            </a:r>
            <a:r>
              <a:rPr lang="es-ES" dirty="0"/>
              <a:t> </a:t>
            </a: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ü"/>
            </a:pPr>
            <a:r>
              <a:rPr lang="es-ES" sz="2000" dirty="0"/>
              <a:t>Crear nuestra propia base de datos de referencias bibliográficas</a:t>
            </a:r>
          </a:p>
          <a:p>
            <a:pPr algn="just">
              <a:buFont typeface="Wingdings" panose="05000000000000000000" pitchFamily="2" charset="2"/>
              <a:buChar char="ü"/>
            </a:pPr>
            <a:r>
              <a:rPr lang="es-ES" sz="2000" dirty="0"/>
              <a:t>Importar automáticamente las referencias desde catálogos, bases de datos, paquetes de revistas electrónicas, buscadores, páginas web…</a:t>
            </a:r>
          </a:p>
          <a:p>
            <a:pPr algn="just">
              <a:buFont typeface="Wingdings" panose="05000000000000000000" pitchFamily="2" charset="2"/>
              <a:buChar char="ü"/>
            </a:pPr>
            <a:r>
              <a:rPr lang="es-ES" sz="2000" dirty="0"/>
              <a:t>Administrar y organizar nuestras referencias</a:t>
            </a:r>
          </a:p>
          <a:p>
            <a:pPr algn="just">
              <a:buFont typeface="Wingdings" panose="05000000000000000000" pitchFamily="2" charset="2"/>
              <a:buChar char="ü"/>
            </a:pPr>
            <a:r>
              <a:rPr lang="es-ES" sz="2000" dirty="0"/>
              <a:t>Elaborar bibliografías de forma automatizada en cualquier estilo de cita</a:t>
            </a:r>
          </a:p>
          <a:p>
            <a:pPr algn="just">
              <a:buFont typeface="Wingdings" panose="05000000000000000000" pitchFamily="2" charset="2"/>
              <a:buChar char="ü"/>
            </a:pPr>
            <a:r>
              <a:rPr lang="es-ES" sz="2000" dirty="0"/>
              <a:t>Automatizar la inclusión de citas en nuestros trabajos</a:t>
            </a:r>
          </a:p>
          <a:p>
            <a:pPr algn="just">
              <a:buFont typeface="Wingdings" panose="05000000000000000000" pitchFamily="2" charset="2"/>
              <a:buChar char="ü"/>
            </a:pPr>
            <a:r>
              <a:rPr lang="es-ES" sz="2000" dirty="0"/>
              <a:t>Colaborar con otros colegas, compartiendo información bibliográfica</a:t>
            </a:r>
          </a:p>
        </p:txBody>
      </p:sp>
      <p:pic>
        <p:nvPicPr>
          <p:cNvPr id="4" name="Imagen 3"/>
          <p:cNvPicPr>
            <a:picLocks noChangeAspect="1"/>
          </p:cNvPicPr>
          <p:nvPr/>
        </p:nvPicPr>
        <p:blipFill>
          <a:blip r:embed="rId2"/>
          <a:stretch>
            <a:fillRect/>
          </a:stretch>
        </p:blipFill>
        <p:spPr>
          <a:xfrm>
            <a:off x="251520" y="4514810"/>
            <a:ext cx="1927101" cy="1927101"/>
          </a:xfrm>
          <a:prstGeom prst="rect">
            <a:avLst/>
          </a:prstGeom>
        </p:spPr>
      </p:pic>
      <p:pic>
        <p:nvPicPr>
          <p:cNvPr id="5" name="Imagen 4"/>
          <p:cNvPicPr>
            <a:picLocks noChangeAspect="1"/>
          </p:cNvPicPr>
          <p:nvPr/>
        </p:nvPicPr>
        <p:blipFill>
          <a:blip r:embed="rId3"/>
          <a:stretch>
            <a:fillRect/>
          </a:stretch>
        </p:blipFill>
        <p:spPr>
          <a:xfrm>
            <a:off x="3135822" y="4588542"/>
            <a:ext cx="2104482" cy="1670224"/>
          </a:xfrm>
          <a:prstGeom prst="rect">
            <a:avLst/>
          </a:prstGeom>
        </p:spPr>
      </p:pic>
      <p:pic>
        <p:nvPicPr>
          <p:cNvPr id="6" name="Imagen 5"/>
          <p:cNvPicPr>
            <a:picLocks noChangeAspect="1"/>
          </p:cNvPicPr>
          <p:nvPr/>
        </p:nvPicPr>
        <p:blipFill>
          <a:blip r:embed="rId4"/>
          <a:stretch>
            <a:fillRect/>
          </a:stretch>
        </p:blipFill>
        <p:spPr>
          <a:xfrm>
            <a:off x="6048379" y="4988708"/>
            <a:ext cx="2907779" cy="979304"/>
          </a:xfrm>
          <a:prstGeom prst="rect">
            <a:avLst/>
          </a:prstGeom>
        </p:spPr>
      </p:pic>
    </p:spTree>
    <p:extLst>
      <p:ext uri="{BB962C8B-B14F-4D97-AF65-F5344CB8AC3E}">
        <p14:creationId xmlns:p14="http://schemas.microsoft.com/office/powerpoint/2010/main" val="11745520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0817C-D240-4BEE-89AF-7A55005EEA48}"/>
              </a:ext>
            </a:extLst>
          </p:cNvPr>
          <p:cNvSpPr>
            <a:spLocks noGrp="1"/>
          </p:cNvSpPr>
          <p:nvPr>
            <p:ph type="title"/>
          </p:nvPr>
        </p:nvSpPr>
        <p:spPr>
          <a:xfrm>
            <a:off x="434640" y="341063"/>
            <a:ext cx="8274718" cy="1325563"/>
          </a:xfrm>
        </p:spPr>
        <p:txBody>
          <a:bodyPr>
            <a:normAutofit fontScale="90000"/>
          </a:bodyPr>
          <a:lstStyle/>
          <a:p>
            <a:r>
              <a:rPr lang="es-ES" sz="3100" b="1" dirty="0">
                <a:solidFill>
                  <a:schemeClr val="accent1"/>
                </a:solidFill>
                <a:hlinkClick r:id="rId2"/>
              </a:rPr>
              <a:t>https://bibliotecascampusavila.usal.es/estilo-vancouver/</a:t>
            </a:r>
            <a:r>
              <a:rPr lang="es-ES" dirty="0"/>
              <a:t/>
            </a:r>
            <a:br>
              <a:rPr lang="es-ES" dirty="0"/>
            </a:br>
            <a:endParaRPr lang="es-ES" dirty="0"/>
          </a:p>
        </p:txBody>
      </p:sp>
      <p:pic>
        <p:nvPicPr>
          <p:cNvPr id="5" name="Marcador de contenido 4">
            <a:extLst>
              <a:ext uri="{FF2B5EF4-FFF2-40B4-BE49-F238E27FC236}">
                <a16:creationId xmlns:a16="http://schemas.microsoft.com/office/drawing/2014/main" id="{D7C3C13B-6E75-4925-90F1-5511BD1B8790}"/>
              </a:ext>
            </a:extLst>
          </p:cNvPr>
          <p:cNvPicPr>
            <a:picLocks noGrp="1" noChangeAspect="1"/>
          </p:cNvPicPr>
          <p:nvPr>
            <p:ph idx="1"/>
          </p:nvPr>
        </p:nvPicPr>
        <p:blipFill>
          <a:blip r:embed="rId3"/>
          <a:stretch>
            <a:fillRect/>
          </a:stretch>
        </p:blipFill>
        <p:spPr>
          <a:xfrm>
            <a:off x="1130762" y="1825625"/>
            <a:ext cx="6882475" cy="4351338"/>
          </a:xfrm>
        </p:spPr>
      </p:pic>
    </p:spTree>
    <p:extLst>
      <p:ext uri="{BB962C8B-B14F-4D97-AF65-F5344CB8AC3E}">
        <p14:creationId xmlns:p14="http://schemas.microsoft.com/office/powerpoint/2010/main" val="38854847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Si necesitas más información</a:t>
            </a:r>
            <a:r>
              <a:rPr lang="es-ES" sz="2400" dirty="0"/>
              <a:t/>
            </a:r>
            <a:br>
              <a:rPr lang="es-ES" sz="2400" dirty="0"/>
            </a:br>
            <a:r>
              <a:rPr lang="es-ES" sz="2400" dirty="0">
                <a:hlinkClick r:id="rId2"/>
              </a:rPr>
              <a:t>https://bibliotecascampusavila.usal.es/</a:t>
            </a:r>
            <a:endParaRPr lang="es-ES" sz="2400" dirty="0"/>
          </a:p>
        </p:txBody>
      </p:sp>
      <p:pic>
        <p:nvPicPr>
          <p:cNvPr id="4" name="Marcador de contenido 3"/>
          <p:cNvPicPr>
            <a:picLocks noGrp="1" noChangeAspect="1"/>
          </p:cNvPicPr>
          <p:nvPr>
            <p:ph idx="1"/>
          </p:nvPr>
        </p:nvPicPr>
        <p:blipFill>
          <a:blip r:embed="rId3"/>
          <a:stretch>
            <a:fillRect/>
          </a:stretch>
        </p:blipFill>
        <p:spPr>
          <a:xfrm>
            <a:off x="1269178" y="1966301"/>
            <a:ext cx="6605643" cy="4351338"/>
          </a:xfrm>
          <a:prstGeom prst="rect">
            <a:avLst/>
          </a:prstGeom>
        </p:spPr>
      </p:pic>
    </p:spTree>
    <p:extLst>
      <p:ext uri="{BB962C8B-B14F-4D97-AF65-F5344CB8AC3E}">
        <p14:creationId xmlns:p14="http://schemas.microsoft.com/office/powerpoint/2010/main" val="68004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a:extLst>
              <a:ext uri="{FF2B5EF4-FFF2-40B4-BE49-F238E27FC236}">
                <a16:creationId xmlns:a16="http://schemas.microsoft.com/office/drawing/2014/main" id="{34D65FD3-6107-4CFA-8E60-8369E3CDB3EF}"/>
              </a:ext>
            </a:extLst>
          </p:cNvPr>
          <p:cNvSpPr>
            <a:spLocks noGrp="1" noChangeArrowheads="1"/>
          </p:cNvSpPr>
          <p:nvPr>
            <p:ph type="title"/>
          </p:nvPr>
        </p:nvSpPr>
        <p:spPr>
          <a:xfrm>
            <a:off x="195536" y="0"/>
            <a:ext cx="8733428" cy="1936750"/>
          </a:xfrm>
        </p:spPr>
        <p:txBody>
          <a:bodyPr>
            <a:normAutofit/>
          </a:bodyPr>
          <a:lstStyle/>
          <a:p>
            <a:pPr algn="just"/>
            <a:r>
              <a:rPr lang="es-ES" altLang="es-ES" sz="2800" b="1" i="1" dirty="0">
                <a:solidFill>
                  <a:srgbClr val="FF0000"/>
                </a:solidFill>
              </a:rPr>
              <a:t>¿Cómo mejorar la atención sanitaria a las personas transexuales desde el cuidado de enfermería?</a:t>
            </a:r>
          </a:p>
        </p:txBody>
      </p:sp>
      <p:sp>
        <p:nvSpPr>
          <p:cNvPr id="3" name="Marcador de contenido 2">
            <a:extLst>
              <a:ext uri="{FF2B5EF4-FFF2-40B4-BE49-F238E27FC236}">
                <a16:creationId xmlns:a16="http://schemas.microsoft.com/office/drawing/2014/main" id="{B7A01F7B-39E4-43B0-B28B-029865C91184}"/>
              </a:ext>
            </a:extLst>
          </p:cNvPr>
          <p:cNvSpPr>
            <a:spLocks noGrp="1"/>
          </p:cNvSpPr>
          <p:nvPr>
            <p:ph idx="1"/>
          </p:nvPr>
        </p:nvSpPr>
        <p:spPr>
          <a:xfrm>
            <a:off x="2033587" y="1851490"/>
            <a:ext cx="7110413" cy="3808412"/>
          </a:xfrm>
        </p:spPr>
        <p:txBody>
          <a:bodyPr>
            <a:normAutofit/>
          </a:bodyPr>
          <a:lstStyle/>
          <a:p>
            <a:pPr marL="0" indent="0">
              <a:buFontTx/>
              <a:buNone/>
              <a:defRPr/>
            </a:pPr>
            <a:r>
              <a:rPr lang="es-ES" sz="4000" b="1" dirty="0">
                <a:solidFill>
                  <a:srgbClr val="FF0000"/>
                </a:solidFill>
              </a:rPr>
              <a:t>PICO</a:t>
            </a:r>
          </a:p>
          <a:p>
            <a:pPr>
              <a:buFont typeface="Wingdings" panose="05000000000000000000" pitchFamily="2" charset="2"/>
              <a:buChar char="§"/>
              <a:defRPr/>
            </a:pPr>
            <a:r>
              <a:rPr lang="es-ES" b="1" dirty="0">
                <a:solidFill>
                  <a:srgbClr val="FF0000"/>
                </a:solidFill>
              </a:rPr>
              <a:t>P</a:t>
            </a:r>
            <a:r>
              <a:rPr lang="es-ES" dirty="0"/>
              <a:t>: personas transexuales</a:t>
            </a:r>
          </a:p>
          <a:p>
            <a:pPr>
              <a:buFont typeface="Wingdings" panose="05000000000000000000" pitchFamily="2" charset="2"/>
              <a:buChar char="§"/>
              <a:defRPr/>
            </a:pPr>
            <a:r>
              <a:rPr lang="es-ES" b="1" dirty="0">
                <a:solidFill>
                  <a:srgbClr val="FF0000"/>
                </a:solidFill>
              </a:rPr>
              <a:t>I</a:t>
            </a:r>
            <a:r>
              <a:rPr lang="es-ES" dirty="0"/>
              <a:t>:  cuidados de enfermería</a:t>
            </a:r>
          </a:p>
          <a:p>
            <a:pPr>
              <a:buFont typeface="Wingdings" panose="05000000000000000000" pitchFamily="2" charset="2"/>
              <a:buChar char="§"/>
              <a:defRPr/>
            </a:pPr>
            <a:r>
              <a:rPr lang="es-ES" b="1" dirty="0">
                <a:solidFill>
                  <a:srgbClr val="FF0000"/>
                </a:solidFill>
              </a:rPr>
              <a:t>C</a:t>
            </a:r>
            <a:r>
              <a:rPr lang="es-ES" dirty="0"/>
              <a:t>: </a:t>
            </a:r>
          </a:p>
          <a:p>
            <a:pPr>
              <a:buFont typeface="Wingdings" panose="05000000000000000000" pitchFamily="2" charset="2"/>
              <a:buChar char="§"/>
              <a:defRPr/>
            </a:pPr>
            <a:r>
              <a:rPr lang="es-ES" b="1" dirty="0">
                <a:solidFill>
                  <a:srgbClr val="FF0000"/>
                </a:solidFill>
              </a:rPr>
              <a:t>O</a:t>
            </a:r>
            <a:r>
              <a:rPr lang="es-ES" dirty="0"/>
              <a:t>: mejora sanitaria</a:t>
            </a:r>
          </a:p>
        </p:txBody>
      </p:sp>
      <p:sp>
        <p:nvSpPr>
          <p:cNvPr id="6" name="CuadroTexto 5">
            <a:extLst>
              <a:ext uri="{FF2B5EF4-FFF2-40B4-BE49-F238E27FC236}">
                <a16:creationId xmlns:a16="http://schemas.microsoft.com/office/drawing/2014/main" id="{84665F79-4198-4DBD-B1E9-5732CFB146E2}"/>
              </a:ext>
            </a:extLst>
          </p:cNvPr>
          <p:cNvSpPr txBox="1"/>
          <p:nvPr/>
        </p:nvSpPr>
        <p:spPr>
          <a:xfrm>
            <a:off x="636795" y="5574642"/>
            <a:ext cx="8292169" cy="1200329"/>
          </a:xfrm>
          <a:prstGeom prst="rect">
            <a:avLst/>
          </a:prstGeom>
          <a:noFill/>
        </p:spPr>
        <p:txBody>
          <a:bodyPr wrap="square">
            <a:spAutoFit/>
          </a:bodyPr>
          <a:lstStyle/>
          <a:p>
            <a:r>
              <a:rPr kumimoji="0" lang="es-ES" sz="2400" b="0" i="0" u="none" strike="noStrike" kern="1200" cap="none" spc="0" normalizeH="0" baseline="0" noProof="0" dirty="0">
                <a:ln>
                  <a:noFill/>
                </a:ln>
                <a:effectLst/>
                <a:uLnTx/>
                <a:uFillTx/>
                <a:latin typeface="Calibri Light" panose="020F0302020204030204"/>
                <a:ea typeface="+mj-ea"/>
                <a:cs typeface="+mj-cs"/>
              </a:rPr>
              <a:t>Definir los criterios de inclusión y exclusión</a:t>
            </a:r>
            <a:r>
              <a:rPr kumimoji="0" lang="es-ES" sz="2400" i="0" u="none" strike="noStrike" kern="1200" cap="none" spc="0" normalizeH="0" baseline="0" noProof="0" dirty="0">
                <a:ln>
                  <a:noFill/>
                </a:ln>
                <a:effectLst/>
                <a:uLnTx/>
                <a:uFillTx/>
                <a:latin typeface="Calibri Light" panose="020F0302020204030204"/>
                <a:ea typeface="+mj-ea"/>
                <a:cs typeface="+mj-cs"/>
              </a:rPr>
              <a:t>: </a:t>
            </a:r>
            <a:r>
              <a:rPr lang="es-ES" sz="2400" dirty="0">
                <a:latin typeface="Calibri Light" panose="020F0302020204030204"/>
                <a:ea typeface="+mj-ea"/>
                <a:cs typeface="+mj-cs"/>
              </a:rPr>
              <a:t>p</a:t>
            </a:r>
            <a:r>
              <a:rPr lang="es-ES" sz="2400" dirty="0"/>
              <a:t>eríodo de tiempo, tipología documental, idioma, tipo de población….</a:t>
            </a:r>
          </a:p>
          <a:p>
            <a:endParaRPr lang="es-ES" sz="2400" dirty="0"/>
          </a:p>
        </p:txBody>
      </p:sp>
      <p:pic>
        <p:nvPicPr>
          <p:cNvPr id="1026" name="Picture 2" descr="La OMS cambia el término d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2206" y="2511937"/>
            <a:ext cx="2431794" cy="1602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a:xfrm>
            <a:off x="457200" y="2996952"/>
            <a:ext cx="8229600" cy="3312368"/>
          </a:xfrm>
        </p:spPr>
        <p:txBody>
          <a:bodyPr>
            <a:normAutofit fontScale="92500"/>
          </a:bodyPr>
          <a:lstStyle/>
          <a:p>
            <a:pPr marL="0" indent="0" algn="ctr">
              <a:buNone/>
            </a:pPr>
            <a:r>
              <a:rPr lang="es-ES" sz="5200" i="1" dirty="0">
                <a:solidFill>
                  <a:srgbClr val="000000"/>
                </a:solidFill>
                <a:latin typeface="Calibri" panose="020F0502020204030204" pitchFamily="34" charset="0"/>
              </a:rPr>
              <a:t>¡Recuerda que en la biblioteca estamos para ayudarte!</a:t>
            </a:r>
          </a:p>
          <a:p>
            <a:pPr marL="0" indent="0" algn="ctr">
              <a:buNone/>
            </a:pPr>
            <a:endParaRPr lang="es-ES" sz="3600" i="1" dirty="0">
              <a:solidFill>
                <a:srgbClr val="000000"/>
              </a:solidFill>
              <a:latin typeface="Calibri" panose="020F0502020204030204" pitchFamily="34" charset="0"/>
            </a:endParaRPr>
          </a:p>
          <a:p>
            <a:pPr marL="0" indent="0" algn="ctr">
              <a:buNone/>
            </a:pPr>
            <a:endParaRPr lang="es-ES" sz="3600" i="1" dirty="0">
              <a:solidFill>
                <a:srgbClr val="000000"/>
              </a:solidFill>
              <a:latin typeface="Calibri" panose="020F0502020204030204" pitchFamily="34" charset="0"/>
            </a:endParaRPr>
          </a:p>
          <a:p>
            <a:pPr marL="0" indent="0" algn="ctr">
              <a:buNone/>
            </a:pPr>
            <a:r>
              <a:rPr lang="es-ES" sz="2600" dirty="0">
                <a:solidFill>
                  <a:srgbClr val="000000"/>
                </a:solidFill>
                <a:latin typeface="Calibri" panose="020F0502020204030204" pitchFamily="34" charset="0"/>
                <a:hlinkClick r:id="rId2"/>
              </a:rPr>
              <a:t>https://bibliotecascampusavila.usal.es</a:t>
            </a:r>
            <a:endParaRPr lang="es-ES" sz="2600" dirty="0">
              <a:solidFill>
                <a:srgbClr val="000000"/>
              </a:solidFill>
              <a:latin typeface="Calibri" panose="020F0502020204030204" pitchFamily="34" charset="0"/>
            </a:endParaRPr>
          </a:p>
          <a:p>
            <a:pPr marL="0" indent="0" algn="ctr">
              <a:buNone/>
            </a:pPr>
            <a:endParaRPr lang="es-ES" sz="3600" dirty="0"/>
          </a:p>
        </p:txBody>
      </p:sp>
      <p:pic>
        <p:nvPicPr>
          <p:cNvPr id="4" name="Imagen 3"/>
          <p:cNvPicPr>
            <a:picLocks noChangeAspect="1"/>
          </p:cNvPicPr>
          <p:nvPr/>
        </p:nvPicPr>
        <p:blipFill>
          <a:blip r:embed="rId3"/>
          <a:stretch>
            <a:fillRect/>
          </a:stretch>
        </p:blipFill>
        <p:spPr>
          <a:xfrm>
            <a:off x="-21704" y="-1"/>
            <a:ext cx="5961855" cy="1728517"/>
          </a:xfrm>
          <a:prstGeom prst="rect">
            <a:avLst/>
          </a:prstGeom>
        </p:spPr>
      </p:pic>
      <p:pic>
        <p:nvPicPr>
          <p:cNvPr id="5" name="Imagen 4"/>
          <p:cNvPicPr>
            <a:picLocks noChangeAspect="1"/>
          </p:cNvPicPr>
          <p:nvPr/>
        </p:nvPicPr>
        <p:blipFill>
          <a:blip r:embed="rId4"/>
          <a:stretch>
            <a:fillRect/>
          </a:stretch>
        </p:blipFill>
        <p:spPr>
          <a:xfrm>
            <a:off x="5940151" y="0"/>
            <a:ext cx="3219793" cy="1728517"/>
          </a:xfrm>
          <a:prstGeom prst="rect">
            <a:avLst/>
          </a:prstGeom>
        </p:spPr>
      </p:pic>
    </p:spTree>
    <p:extLst>
      <p:ext uri="{BB962C8B-B14F-4D97-AF65-F5344CB8AC3E}">
        <p14:creationId xmlns:p14="http://schemas.microsoft.com/office/powerpoint/2010/main" val="97441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solidFill>
                  <a:srgbClr val="FF0000"/>
                </a:solidFill>
              </a:rPr>
              <a:t>3. Seleccionar las fuentes</a:t>
            </a:r>
          </a:p>
        </p:txBody>
      </p:sp>
      <p:sp>
        <p:nvSpPr>
          <p:cNvPr id="3" name="Marcador de contenido 2"/>
          <p:cNvSpPr>
            <a:spLocks noGrp="1"/>
          </p:cNvSpPr>
          <p:nvPr>
            <p:ph idx="1"/>
          </p:nvPr>
        </p:nvSpPr>
        <p:spPr/>
        <p:txBody>
          <a:bodyPr/>
          <a:lstStyle/>
          <a:p>
            <a:pPr algn="just"/>
            <a:r>
              <a:rPr lang="es-ES" dirty="0"/>
              <a:t>Conocer las principales fuentes de información especializadas</a:t>
            </a:r>
          </a:p>
          <a:p>
            <a:pPr algn="just"/>
            <a:r>
              <a:rPr lang="es-ES" dirty="0"/>
              <a:t>No limitar la búsqueda a una única base de datos</a:t>
            </a:r>
          </a:p>
          <a:p>
            <a:endParaRPr lang="es-ES" dirty="0"/>
          </a:p>
        </p:txBody>
      </p:sp>
      <p:pic>
        <p:nvPicPr>
          <p:cNvPr id="4" name="Imagen 3"/>
          <p:cNvPicPr>
            <a:picLocks noChangeAspect="1"/>
          </p:cNvPicPr>
          <p:nvPr/>
        </p:nvPicPr>
        <p:blipFill>
          <a:blip r:embed="rId2"/>
          <a:stretch>
            <a:fillRect/>
          </a:stretch>
        </p:blipFill>
        <p:spPr>
          <a:xfrm>
            <a:off x="3139133" y="3296534"/>
            <a:ext cx="1671637" cy="1671637"/>
          </a:xfrm>
          <a:prstGeom prst="rect">
            <a:avLst/>
          </a:prstGeom>
        </p:spPr>
      </p:pic>
      <p:pic>
        <p:nvPicPr>
          <p:cNvPr id="5" name="Imagen 4"/>
          <p:cNvPicPr>
            <a:picLocks noChangeAspect="1"/>
          </p:cNvPicPr>
          <p:nvPr/>
        </p:nvPicPr>
        <p:blipFill>
          <a:blip r:embed="rId3"/>
          <a:stretch>
            <a:fillRect/>
          </a:stretch>
        </p:blipFill>
        <p:spPr>
          <a:xfrm>
            <a:off x="6873328" y="5235775"/>
            <a:ext cx="1091774" cy="1091774"/>
          </a:xfrm>
          <a:prstGeom prst="rect">
            <a:avLst/>
          </a:prstGeom>
        </p:spPr>
      </p:pic>
      <p:pic>
        <p:nvPicPr>
          <p:cNvPr id="7" name="Imagen 6"/>
          <p:cNvPicPr>
            <a:picLocks noChangeAspect="1"/>
          </p:cNvPicPr>
          <p:nvPr/>
        </p:nvPicPr>
        <p:blipFill>
          <a:blip r:embed="rId4"/>
          <a:stretch>
            <a:fillRect/>
          </a:stretch>
        </p:blipFill>
        <p:spPr>
          <a:xfrm>
            <a:off x="1054917" y="3705103"/>
            <a:ext cx="925256" cy="854501"/>
          </a:xfrm>
          <a:prstGeom prst="rect">
            <a:avLst/>
          </a:prstGeom>
        </p:spPr>
      </p:pic>
      <p:pic>
        <p:nvPicPr>
          <p:cNvPr id="8" name="Imagen 7"/>
          <p:cNvPicPr>
            <a:picLocks noChangeAspect="1"/>
          </p:cNvPicPr>
          <p:nvPr/>
        </p:nvPicPr>
        <p:blipFill>
          <a:blip r:embed="rId5"/>
          <a:stretch>
            <a:fillRect/>
          </a:stretch>
        </p:blipFill>
        <p:spPr>
          <a:xfrm>
            <a:off x="870240" y="5328621"/>
            <a:ext cx="1529047" cy="848342"/>
          </a:xfrm>
          <a:prstGeom prst="rect">
            <a:avLst/>
          </a:prstGeom>
        </p:spPr>
      </p:pic>
      <p:pic>
        <p:nvPicPr>
          <p:cNvPr id="9" name="Imagen 8"/>
          <p:cNvPicPr>
            <a:picLocks noChangeAspect="1"/>
          </p:cNvPicPr>
          <p:nvPr/>
        </p:nvPicPr>
        <p:blipFill>
          <a:blip r:embed="rId6"/>
          <a:stretch>
            <a:fillRect/>
          </a:stretch>
        </p:blipFill>
        <p:spPr>
          <a:xfrm>
            <a:off x="3974950" y="5130279"/>
            <a:ext cx="1095813" cy="1153487"/>
          </a:xfrm>
          <a:prstGeom prst="rect">
            <a:avLst/>
          </a:prstGeom>
        </p:spPr>
      </p:pic>
      <p:pic>
        <p:nvPicPr>
          <p:cNvPr id="6" name="Imagen 5"/>
          <p:cNvPicPr>
            <a:picLocks noChangeAspect="1"/>
          </p:cNvPicPr>
          <p:nvPr/>
        </p:nvPicPr>
        <p:blipFill>
          <a:blip r:embed="rId7"/>
          <a:stretch>
            <a:fillRect/>
          </a:stretch>
        </p:blipFill>
        <p:spPr>
          <a:xfrm>
            <a:off x="5714526" y="3591152"/>
            <a:ext cx="2317605" cy="968452"/>
          </a:xfrm>
          <a:prstGeom prst="rect">
            <a:avLst/>
          </a:prstGeom>
        </p:spPr>
      </p:pic>
    </p:spTree>
    <p:extLst>
      <p:ext uri="{BB962C8B-B14F-4D97-AF65-F5344CB8AC3E}">
        <p14:creationId xmlns:p14="http://schemas.microsoft.com/office/powerpoint/2010/main" val="43144313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3748</TotalTime>
  <Words>2759</Words>
  <Application>Microsoft Office PowerPoint</Application>
  <PresentationFormat>Presentación en pantalla (4:3)</PresentationFormat>
  <Paragraphs>309</Paragraphs>
  <Slides>80</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80</vt:i4>
      </vt:variant>
    </vt:vector>
  </HeadingPairs>
  <TitlesOfParts>
    <vt:vector size="86" baseType="lpstr">
      <vt:lpstr>Arial</vt:lpstr>
      <vt:lpstr>Calibri</vt:lpstr>
      <vt:lpstr>Calibri Light</vt:lpstr>
      <vt:lpstr>Times New Roman</vt:lpstr>
      <vt:lpstr>Wingdings</vt:lpstr>
      <vt:lpstr>Tema de Office</vt:lpstr>
      <vt:lpstr>Consuelo Martín García, avchelo@usal.es  Sonia Carrasco Sánchez, soniacs@usal.es Bibliotecas del Campus de Ávila   </vt:lpstr>
      <vt:lpstr>Contenidos</vt:lpstr>
      <vt:lpstr>Revisión de la literatura científica</vt:lpstr>
      <vt:lpstr>Etapas de la búsqueda bibliográfica</vt:lpstr>
      <vt:lpstr>1. Necesidad de información</vt:lpstr>
      <vt:lpstr>2. Formular la pregunta de investigación</vt:lpstr>
      <vt:lpstr>Presentación de PowerPoint</vt:lpstr>
      <vt:lpstr>¿Cómo mejorar la atención sanitaria a las personas transexuales desde el cuidado de enfermería?</vt:lpstr>
      <vt:lpstr>3. Seleccionar las fuentes</vt:lpstr>
      <vt:lpstr>4. Formular la estrategia de búsqueda</vt:lpstr>
      <vt:lpstr>Presentación de PowerPoint</vt:lpstr>
      <vt:lpstr>Términos de búsqueda</vt:lpstr>
      <vt:lpstr>Si buscamos por palabra clave también debemos: </vt:lpstr>
      <vt:lpstr>Si utilizamos descriptores haremos búsquedas más precisas y eliminaremos:</vt:lpstr>
      <vt:lpstr>Tesauros</vt:lpstr>
      <vt:lpstr>Presentación de PowerPoint</vt:lpstr>
      <vt:lpstr>Presentación de PowerPoint</vt:lpstr>
      <vt:lpstr>Presentación de PowerPoint</vt:lpstr>
      <vt:lpstr>Operadores booleanos</vt:lpstr>
      <vt:lpstr>Otros operadores: truncamientos, adyacencia</vt:lpstr>
      <vt:lpstr>Si utilizamos varios operadores en una sola caja de búsqueda debemos usar paréntesis. </vt:lpstr>
      <vt:lpstr>5. Realización de la búsqueda</vt:lpstr>
      <vt:lpstr>6. Evaluación de resultados</vt:lpstr>
      <vt:lpstr>Elegir y reunir referencias y documentos</vt:lpstr>
      <vt:lpstr>Guardar búsquedas y crear alertas</vt:lpstr>
      <vt:lpstr>Presentación de PowerPoint</vt:lpstr>
      <vt:lpstr>¿Dónde buscar?  </vt:lpstr>
      <vt:lpstr>Recursos de información USAL</vt:lpstr>
      <vt:lpstr>Para consultar los recursos de información USAL es necesario acceder desde los enlaces del portal de Bibliotecas e identificarse a través del sistema idUSAL</vt:lpstr>
      <vt:lpstr>Presentación de PowerPoint</vt:lpstr>
      <vt:lpstr>Brumario http://brumario.usal.es/ </vt:lpstr>
      <vt:lpstr>Brumario: identificarse, buscar, encontrar, obtener</vt:lpstr>
      <vt:lpstr>Buscar</vt:lpstr>
      <vt:lpstr>Encontrar</vt:lpstr>
      <vt:lpstr>Obtener</vt:lpstr>
      <vt:lpstr>Presentación de PowerPoint</vt:lpstr>
      <vt:lpstr>Presentación de PowerPoint</vt:lpstr>
      <vt:lpstr> </vt:lpstr>
      <vt:lpstr>Presentación de PowerPoint</vt:lpstr>
      <vt:lpstr>Ejercicio Brumario</vt:lpstr>
      <vt:lpstr>Ejercicio Brumario</vt:lpstr>
      <vt:lpstr>Presentación de PowerPoint</vt:lpstr>
      <vt:lpstr>Presentación de PowerPoint</vt:lpstr>
      <vt:lpstr>Bases de datos</vt:lpstr>
      <vt:lpstr>Bases de datos multidisciplinares</vt:lpstr>
      <vt:lpstr>Bases de datos especializadas</vt:lpstr>
      <vt:lpstr>Presentación de PowerPoint</vt:lpstr>
      <vt:lpstr>Presentación de PowerPoint</vt:lpstr>
      <vt:lpstr>Búsqueda</vt:lpstr>
      <vt:lpstr>Ejercicio CUIDEN Plus</vt:lpstr>
      <vt:lpstr>Presentación de PowerPoint</vt:lpstr>
      <vt:lpstr>Presentación de PowerPoint</vt:lpstr>
      <vt:lpstr>Descriptores CINAHL</vt:lpstr>
      <vt:lpstr>Ejercicios CINAHL</vt:lpstr>
      <vt:lpstr>Presentación de PowerPoint</vt:lpstr>
      <vt:lpstr>https://gredos.usal.es/</vt:lpstr>
      <vt:lpstr>Presentación de PowerPoint</vt:lpstr>
      <vt:lpstr>Otros recursos de información libres</vt:lpstr>
      <vt:lpstr> </vt:lpstr>
      <vt:lpstr> </vt:lpstr>
      <vt:lpstr>Presentación de PowerPoint</vt:lpstr>
      <vt:lpstr>Práctica DeCs https://decs.bvsalud.org/es/</vt:lpstr>
      <vt:lpstr>Presentación de PowerPoint</vt:lpstr>
      <vt:lpstr>Utilizar la información</vt:lpstr>
      <vt:lpstr>Presentación de PowerPoint</vt:lpstr>
      <vt:lpstr>Presentación de PowerPoint</vt:lpstr>
      <vt:lpstr>Vancouver, orientaciones sobre las citas en el texto</vt:lpstr>
      <vt:lpstr>Vancouver, orientaciones sobre las referencias</vt:lpstr>
      <vt:lpstr>Libro en papel</vt:lpstr>
      <vt:lpstr>Libro electrónico</vt:lpstr>
      <vt:lpstr>Capítulo de libro</vt:lpstr>
      <vt:lpstr>Artículo de revista electrónica</vt:lpstr>
      <vt:lpstr>Legislación</vt:lpstr>
      <vt:lpstr>Sitio web</vt:lpstr>
      <vt:lpstr>Guías estilo Vancouver</vt:lpstr>
      <vt:lpstr>Gestores bibliográficos https://bibliotecas.usal.es/gestores-bibliograficos-0</vt:lpstr>
      <vt:lpstr>Funcionalidades </vt:lpstr>
      <vt:lpstr>https://bibliotecascampusavila.usal.es/estilo-vancouver/ </vt:lpstr>
      <vt:lpstr>Si necesitas más información https://bibliotecascampusavila.usal.es/</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avchelo@usal.es</cp:lastModifiedBy>
  <cp:revision>190</cp:revision>
  <cp:lastPrinted>2021-06-02T10:52:57Z</cp:lastPrinted>
  <dcterms:created xsi:type="dcterms:W3CDTF">2021-05-07T11:09:08Z</dcterms:created>
  <dcterms:modified xsi:type="dcterms:W3CDTF">2025-01-09T11:17:31Z</dcterms:modified>
</cp:coreProperties>
</file>